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00117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hyperlink" Target="https://github.com/GlexyMS/GLEXY--CAPSTONE-FALCON-9-PROJECT/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lexyMS/GLEXY--CAPSTONE-FALCON-9-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lexyMS/GLEXY--CAPSTONE-FALCON-9-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lexyMS/GLEXY--CAPSTONE-FALCON-9-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lexyMS/GLEXY--CAPSTONE-FALCON-9-PROJECT/blob/main/plotl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lexyMS/GLEXY--CAPSTONE-FALCON-9-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hyperlink" Target="https://github.com/GlexyMS/GLEXY--CAPSTONE-FALCON-9-PROJECT/blob/main/jupyter-labs-spacex-data-collection-api(2).ipynb" TargetMode="External"/><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hyperlink" Target="https://github.com/GlexyMS/GLEXY--CAPSTONE-FALCON-9-PROJECT/blob/main/jupyter-labs-webscraping.ipynb" TargetMode="External"/><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Glexy Sundesha</a:t>
            </a:r>
          </a:p>
          <a:p>
            <a:r>
              <a:rPr lang="en-US" dirty="0">
                <a:solidFill>
                  <a:schemeClr val="bg2"/>
                </a:solidFill>
                <a:latin typeface="Abadi" panose="020B0604020104020204" pitchFamily="34" charset="0"/>
                <a:ea typeface="SF Pro" pitchFamily="2" charset="0"/>
                <a:cs typeface="SF Pro" pitchFamily="2" charset="0"/>
              </a:rPr>
              <a:t>March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1016966"/>
          </a:xfrm>
          <a:prstGeom prst="rect">
            <a:avLst/>
          </a:prstGeom>
        </p:spPr>
        <p:txBody>
          <a:bodyPr/>
          <a:lstStyle/>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object 3">
            <a:extLst>
              <a:ext uri="{FF2B5EF4-FFF2-40B4-BE49-F238E27FC236}">
                <a16:creationId xmlns:a16="http://schemas.microsoft.com/office/drawing/2014/main" id="{F2DCBF23-8547-8CA3-5079-7B61C9091F1D}"/>
              </a:ext>
            </a:extLst>
          </p:cNvPr>
          <p:cNvSpPr txBox="1"/>
          <p:nvPr/>
        </p:nvSpPr>
        <p:spPr>
          <a:xfrm>
            <a:off x="770011" y="1440375"/>
            <a:ext cx="5928963" cy="1245854"/>
          </a:xfrm>
          <a:prstGeom prst="rect">
            <a:avLst/>
          </a:prstGeom>
        </p:spPr>
        <p:txBody>
          <a:bodyPr vert="horz" wrap="square" lIns="0" tIns="62865" rIns="0" bIns="0" rtlCol="0">
            <a:spAutoFit/>
          </a:bodyPr>
          <a:lstStyle/>
          <a:p>
            <a:pPr marL="241300" indent="-228600">
              <a:lnSpc>
                <a:spcPct val="100000"/>
              </a:lnSpc>
              <a:spcBef>
                <a:spcPts val="495"/>
              </a:spcBef>
              <a:buFont typeface="Arial"/>
              <a:buChar char="•"/>
              <a:tabLst>
                <a:tab pos="241300" algn="l"/>
              </a:tabLst>
            </a:pPr>
            <a:r>
              <a:rPr sz="1800" spc="-10" dirty="0">
                <a:latin typeface="Microsoft Sans Serif"/>
                <a:cs typeface="Microsoft Sans Serif"/>
              </a:rPr>
              <a:t>In</a:t>
            </a:r>
            <a:r>
              <a:rPr sz="1800" spc="-110" dirty="0">
                <a:latin typeface="Microsoft Sans Serif"/>
                <a:cs typeface="Microsoft Sans Serif"/>
              </a:rPr>
              <a:t> </a:t>
            </a:r>
            <a:r>
              <a:rPr sz="1800" dirty="0">
                <a:latin typeface="Microsoft Sans Serif"/>
                <a:cs typeface="Microsoft Sans Serif"/>
              </a:rPr>
              <a:t>the</a:t>
            </a:r>
            <a:r>
              <a:rPr sz="1800" spc="-30" dirty="0">
                <a:latin typeface="Microsoft Sans Serif"/>
                <a:cs typeface="Microsoft Sans Serif"/>
              </a:rPr>
              <a:t> </a:t>
            </a:r>
            <a:r>
              <a:rPr sz="1800" spc="-35" dirty="0">
                <a:latin typeface="Microsoft Sans Serif"/>
                <a:cs typeface="Microsoft Sans Serif"/>
              </a:rPr>
              <a:t>dataset,</a:t>
            </a:r>
            <a:r>
              <a:rPr sz="1800" spc="-85" dirty="0">
                <a:latin typeface="Microsoft Sans Serif"/>
                <a:cs typeface="Microsoft Sans Serif"/>
              </a:rPr>
              <a:t> </a:t>
            </a:r>
            <a:r>
              <a:rPr sz="1800" dirty="0">
                <a:latin typeface="Microsoft Sans Serif"/>
                <a:cs typeface="Microsoft Sans Serif"/>
              </a:rPr>
              <a:t>there</a:t>
            </a:r>
            <a:r>
              <a:rPr sz="1800" spc="-15" dirty="0">
                <a:latin typeface="Microsoft Sans Serif"/>
                <a:cs typeface="Microsoft Sans Serif"/>
              </a:rPr>
              <a:t> </a:t>
            </a:r>
            <a:r>
              <a:rPr sz="1800" spc="-35" dirty="0">
                <a:latin typeface="Microsoft Sans Serif"/>
                <a:cs typeface="Microsoft Sans Serif"/>
              </a:rPr>
              <a:t>are</a:t>
            </a:r>
            <a:r>
              <a:rPr sz="1800" spc="-10" dirty="0">
                <a:latin typeface="Microsoft Sans Serif"/>
                <a:cs typeface="Microsoft Sans Serif"/>
              </a:rPr>
              <a:t> </a:t>
            </a:r>
            <a:r>
              <a:rPr sz="1800" spc="-60" dirty="0">
                <a:latin typeface="Microsoft Sans Serif"/>
                <a:cs typeface="Microsoft Sans Serif"/>
              </a:rPr>
              <a:t>several</a:t>
            </a:r>
            <a:r>
              <a:rPr sz="1800" dirty="0">
                <a:latin typeface="Microsoft Sans Serif"/>
                <a:cs typeface="Microsoft Sans Serif"/>
              </a:rPr>
              <a:t> </a:t>
            </a:r>
            <a:r>
              <a:rPr sz="1800" spc="-100" dirty="0">
                <a:latin typeface="Microsoft Sans Serif"/>
                <a:cs typeface="Microsoft Sans Serif"/>
              </a:rPr>
              <a:t>cases</a:t>
            </a:r>
            <a:r>
              <a:rPr sz="1800" spc="-20" dirty="0">
                <a:latin typeface="Microsoft Sans Serif"/>
                <a:cs typeface="Microsoft Sans Serif"/>
              </a:rPr>
              <a:t> </a:t>
            </a:r>
            <a:r>
              <a:rPr sz="1800" spc="-40" dirty="0">
                <a:latin typeface="Microsoft Sans Serif"/>
                <a:cs typeface="Microsoft Sans Serif"/>
              </a:rPr>
              <a:t>where</a:t>
            </a:r>
            <a:r>
              <a:rPr sz="1800" spc="-10" dirty="0">
                <a:latin typeface="Microsoft Sans Serif"/>
                <a:cs typeface="Microsoft Sans Serif"/>
              </a:rPr>
              <a:t> </a:t>
            </a:r>
            <a:r>
              <a:rPr sz="1800" dirty="0">
                <a:latin typeface="Microsoft Sans Serif"/>
                <a:cs typeface="Microsoft Sans Serif"/>
              </a:rPr>
              <a:t>the</a:t>
            </a:r>
            <a:r>
              <a:rPr sz="1800" spc="-80" dirty="0">
                <a:latin typeface="Microsoft Sans Serif"/>
                <a:cs typeface="Microsoft Sans Serif"/>
              </a:rPr>
              <a:t> </a:t>
            </a:r>
            <a:r>
              <a:rPr sz="1800" dirty="0">
                <a:latin typeface="Microsoft Sans Serif"/>
                <a:cs typeface="Microsoft Sans Serif"/>
              </a:rPr>
              <a:t>booster</a:t>
            </a:r>
            <a:r>
              <a:rPr sz="1800" spc="-35" dirty="0">
                <a:latin typeface="Microsoft Sans Serif"/>
                <a:cs typeface="Microsoft Sans Serif"/>
              </a:rPr>
              <a:t> </a:t>
            </a:r>
            <a:r>
              <a:rPr sz="1800" dirty="0">
                <a:latin typeface="Microsoft Sans Serif"/>
                <a:cs typeface="Microsoft Sans Serif"/>
              </a:rPr>
              <a:t>did</a:t>
            </a:r>
            <a:r>
              <a:rPr sz="1800" spc="-50" dirty="0">
                <a:latin typeface="Microsoft Sans Serif"/>
                <a:cs typeface="Microsoft Sans Serif"/>
              </a:rPr>
              <a:t> </a:t>
            </a:r>
            <a:r>
              <a:rPr sz="1800" dirty="0">
                <a:latin typeface="Microsoft Sans Serif"/>
                <a:cs typeface="Microsoft Sans Serif"/>
              </a:rPr>
              <a:t>not land</a:t>
            </a:r>
            <a:r>
              <a:rPr sz="1800" spc="-45" dirty="0">
                <a:latin typeface="Microsoft Sans Serif"/>
                <a:cs typeface="Microsoft Sans Serif"/>
              </a:rPr>
              <a:t> </a:t>
            </a:r>
            <a:r>
              <a:rPr sz="1800" spc="-10" dirty="0">
                <a:latin typeface="Microsoft Sans Serif"/>
                <a:cs typeface="Microsoft Sans Serif"/>
              </a:rPr>
              <a:t>successully.</a:t>
            </a:r>
            <a:endParaRPr sz="1800" dirty="0">
              <a:latin typeface="Microsoft Sans Serif"/>
              <a:cs typeface="Microsoft Sans Serif"/>
            </a:endParaRPr>
          </a:p>
          <a:p>
            <a:pPr marL="241300" marR="5080" indent="-229235">
              <a:lnSpc>
                <a:spcPts val="1880"/>
              </a:lnSpc>
              <a:spcBef>
                <a:spcPts val="1070"/>
              </a:spcBef>
              <a:buFont typeface="Arial"/>
              <a:buChar char="•"/>
              <a:tabLst>
                <a:tab pos="241300" algn="l"/>
              </a:tabLst>
            </a:pPr>
            <a:r>
              <a:rPr sz="1800" spc="-150" dirty="0">
                <a:latin typeface="Microsoft Sans Serif"/>
                <a:cs typeface="Microsoft Sans Serif"/>
              </a:rPr>
              <a:t>We</a:t>
            </a:r>
            <a:r>
              <a:rPr sz="1800" spc="35" dirty="0">
                <a:latin typeface="Microsoft Sans Serif"/>
                <a:cs typeface="Microsoft Sans Serif"/>
              </a:rPr>
              <a:t> </a:t>
            </a:r>
            <a:r>
              <a:rPr sz="1800" spc="-50" dirty="0">
                <a:latin typeface="Microsoft Sans Serif"/>
                <a:cs typeface="Microsoft Sans Serif"/>
              </a:rPr>
              <a:t>need</a:t>
            </a:r>
            <a:r>
              <a:rPr sz="1800" spc="-10" dirty="0">
                <a:latin typeface="Microsoft Sans Serif"/>
                <a:cs typeface="Microsoft Sans Serif"/>
              </a:rPr>
              <a:t> </a:t>
            </a:r>
            <a:r>
              <a:rPr sz="1800" dirty="0">
                <a:latin typeface="Microsoft Sans Serif"/>
                <a:cs typeface="Microsoft Sans Serif"/>
              </a:rPr>
              <a:t>to</a:t>
            </a:r>
            <a:r>
              <a:rPr sz="1800" spc="30" dirty="0">
                <a:latin typeface="Microsoft Sans Serif"/>
                <a:cs typeface="Microsoft Sans Serif"/>
              </a:rPr>
              <a:t> </a:t>
            </a:r>
            <a:r>
              <a:rPr sz="1800" spc="-25" dirty="0">
                <a:latin typeface="Microsoft Sans Serif"/>
                <a:cs typeface="Microsoft Sans Serif"/>
              </a:rPr>
              <a:t>transform</a:t>
            </a:r>
            <a:r>
              <a:rPr sz="1800" spc="-10" dirty="0">
                <a:latin typeface="Microsoft Sans Serif"/>
                <a:cs typeface="Microsoft Sans Serif"/>
              </a:rPr>
              <a:t> </a:t>
            </a:r>
            <a:r>
              <a:rPr sz="1800" spc="-45" dirty="0">
                <a:latin typeface="Microsoft Sans Serif"/>
                <a:cs typeface="Microsoft Sans Serif"/>
              </a:rPr>
              <a:t>variables</a:t>
            </a:r>
            <a:r>
              <a:rPr sz="1800" spc="-5" dirty="0">
                <a:latin typeface="Microsoft Sans Serif"/>
                <a:cs typeface="Microsoft Sans Serif"/>
              </a:rPr>
              <a:t> </a:t>
            </a:r>
            <a:r>
              <a:rPr sz="1800" dirty="0">
                <a:latin typeface="Microsoft Sans Serif"/>
                <a:cs typeface="Microsoft Sans Serif"/>
              </a:rPr>
              <a:t>into</a:t>
            </a:r>
            <a:r>
              <a:rPr sz="1800" spc="45" dirty="0">
                <a:latin typeface="Microsoft Sans Serif"/>
                <a:cs typeface="Microsoft Sans Serif"/>
              </a:rPr>
              <a:t> </a:t>
            </a:r>
            <a:r>
              <a:rPr sz="1800" spc="-35" dirty="0">
                <a:latin typeface="Microsoft Sans Serif"/>
                <a:cs typeface="Microsoft Sans Serif"/>
              </a:rPr>
              <a:t>categorical</a:t>
            </a:r>
            <a:r>
              <a:rPr sz="1800" spc="-75" dirty="0">
                <a:latin typeface="Microsoft Sans Serif"/>
                <a:cs typeface="Microsoft Sans Serif"/>
              </a:rPr>
              <a:t> </a:t>
            </a:r>
            <a:r>
              <a:rPr sz="1800" spc="-45" dirty="0">
                <a:latin typeface="Microsoft Sans Serif"/>
                <a:cs typeface="Microsoft Sans Serif"/>
              </a:rPr>
              <a:t>variables</a:t>
            </a:r>
            <a:r>
              <a:rPr sz="1800" spc="-5" dirty="0">
                <a:latin typeface="Microsoft Sans Serif"/>
                <a:cs typeface="Microsoft Sans Serif"/>
              </a:rPr>
              <a:t> </a:t>
            </a:r>
            <a:r>
              <a:rPr sz="1800" spc="-40" dirty="0">
                <a:latin typeface="Microsoft Sans Serif"/>
                <a:cs typeface="Microsoft Sans Serif"/>
              </a:rPr>
              <a:t>where</a:t>
            </a:r>
            <a:r>
              <a:rPr sz="1800" spc="35" dirty="0">
                <a:latin typeface="Microsoft Sans Serif"/>
                <a:cs typeface="Microsoft Sans Serif"/>
              </a:rPr>
              <a:t> </a:t>
            </a:r>
            <a:r>
              <a:rPr sz="1800" spc="80" dirty="0">
                <a:latin typeface="Microsoft Sans Serif"/>
                <a:cs typeface="Microsoft Sans Serif"/>
              </a:rPr>
              <a:t>1</a:t>
            </a:r>
            <a:r>
              <a:rPr sz="1800" spc="70" dirty="0">
                <a:latin typeface="Microsoft Sans Serif"/>
                <a:cs typeface="Microsoft Sans Serif"/>
              </a:rPr>
              <a:t> </a:t>
            </a:r>
            <a:r>
              <a:rPr sz="1800" spc="-80" dirty="0">
                <a:latin typeface="Microsoft Sans Serif"/>
                <a:cs typeface="Microsoft Sans Serif"/>
              </a:rPr>
              <a:t>means</a:t>
            </a:r>
            <a:r>
              <a:rPr sz="1800" spc="30" dirty="0">
                <a:latin typeface="Microsoft Sans Serif"/>
                <a:cs typeface="Microsoft Sans Serif"/>
              </a:rPr>
              <a:t> </a:t>
            </a:r>
            <a:r>
              <a:rPr sz="1800" spc="-75" dirty="0">
                <a:latin typeface="Microsoft Sans Serif"/>
                <a:cs typeface="Microsoft Sans Serif"/>
              </a:rPr>
              <a:t>success</a:t>
            </a:r>
            <a:r>
              <a:rPr sz="1800" spc="-165" dirty="0">
                <a:latin typeface="Microsoft Sans Serif"/>
                <a:cs typeface="Microsoft Sans Serif"/>
              </a:rPr>
              <a:t> </a:t>
            </a:r>
            <a:r>
              <a:rPr sz="1800" spc="-10" dirty="0">
                <a:latin typeface="Microsoft Sans Serif"/>
                <a:cs typeface="Microsoft Sans Serif"/>
              </a:rPr>
              <a:t>and</a:t>
            </a:r>
            <a:r>
              <a:rPr sz="1800" spc="-45" dirty="0">
                <a:latin typeface="Microsoft Sans Serif"/>
                <a:cs typeface="Microsoft Sans Serif"/>
              </a:rPr>
              <a:t> </a:t>
            </a:r>
            <a:r>
              <a:rPr sz="1800" spc="80" dirty="0">
                <a:latin typeface="Microsoft Sans Serif"/>
                <a:cs typeface="Microsoft Sans Serif"/>
              </a:rPr>
              <a:t>0</a:t>
            </a:r>
            <a:r>
              <a:rPr sz="1800" spc="25" dirty="0">
                <a:latin typeface="Microsoft Sans Serif"/>
                <a:cs typeface="Microsoft Sans Serif"/>
              </a:rPr>
              <a:t> </a:t>
            </a:r>
            <a:r>
              <a:rPr sz="1800" spc="-85" dirty="0">
                <a:latin typeface="Microsoft Sans Serif"/>
                <a:cs typeface="Microsoft Sans Serif"/>
              </a:rPr>
              <a:t>means</a:t>
            </a:r>
            <a:r>
              <a:rPr sz="1800" spc="-30" dirty="0">
                <a:latin typeface="Microsoft Sans Serif"/>
                <a:cs typeface="Microsoft Sans Serif"/>
              </a:rPr>
              <a:t> </a:t>
            </a:r>
            <a:r>
              <a:rPr sz="1800" spc="-10" dirty="0">
                <a:latin typeface="Microsoft Sans Serif"/>
                <a:cs typeface="Microsoft Sans Serif"/>
              </a:rPr>
              <a:t>failure.</a:t>
            </a:r>
            <a:endParaRPr sz="1800" dirty="0">
              <a:latin typeface="Microsoft Sans Serif"/>
              <a:cs typeface="Microsoft Sans Serif"/>
            </a:endParaRPr>
          </a:p>
        </p:txBody>
      </p:sp>
      <p:grpSp>
        <p:nvGrpSpPr>
          <p:cNvPr id="3" name="object 8">
            <a:extLst>
              <a:ext uri="{FF2B5EF4-FFF2-40B4-BE49-F238E27FC236}">
                <a16:creationId xmlns:a16="http://schemas.microsoft.com/office/drawing/2014/main" id="{2893DE20-DA61-60A4-C7EC-EAF83EE65A8D}"/>
              </a:ext>
            </a:extLst>
          </p:cNvPr>
          <p:cNvGrpSpPr/>
          <p:nvPr/>
        </p:nvGrpSpPr>
        <p:grpSpPr>
          <a:xfrm>
            <a:off x="7000272" y="2990850"/>
            <a:ext cx="4457700" cy="2657475"/>
            <a:chOff x="1562100" y="3914775"/>
            <a:chExt cx="9525000" cy="2657475"/>
          </a:xfrm>
        </p:grpSpPr>
        <p:pic>
          <p:nvPicPr>
            <p:cNvPr id="6" name="object 9">
              <a:extLst>
                <a:ext uri="{FF2B5EF4-FFF2-40B4-BE49-F238E27FC236}">
                  <a16:creationId xmlns:a16="http://schemas.microsoft.com/office/drawing/2014/main" id="{36DA2CF2-C925-470D-031F-AF68E35B7AE5}"/>
                </a:ext>
              </a:extLst>
            </p:cNvPr>
            <p:cNvPicPr/>
            <p:nvPr/>
          </p:nvPicPr>
          <p:blipFill>
            <a:blip r:embed="rId4" cstate="print"/>
            <a:stretch>
              <a:fillRect/>
            </a:stretch>
          </p:blipFill>
          <p:spPr>
            <a:xfrm>
              <a:off x="1562100" y="4953000"/>
              <a:ext cx="1419225" cy="1619250"/>
            </a:xfrm>
            <a:prstGeom prst="rect">
              <a:avLst/>
            </a:prstGeom>
          </p:spPr>
        </p:pic>
        <p:pic>
          <p:nvPicPr>
            <p:cNvPr id="7" name="object 10">
              <a:extLst>
                <a:ext uri="{FF2B5EF4-FFF2-40B4-BE49-F238E27FC236}">
                  <a16:creationId xmlns:a16="http://schemas.microsoft.com/office/drawing/2014/main" id="{A33260CD-FC89-8CDD-9F79-C9D415A7A275}"/>
                </a:ext>
              </a:extLst>
            </p:cNvPr>
            <p:cNvPicPr/>
            <p:nvPr/>
          </p:nvPicPr>
          <p:blipFill>
            <a:blip r:embed="rId5" cstate="print"/>
            <a:stretch>
              <a:fillRect/>
            </a:stretch>
          </p:blipFill>
          <p:spPr>
            <a:xfrm>
              <a:off x="3886200" y="4076700"/>
              <a:ext cx="2743200" cy="1524000"/>
            </a:xfrm>
            <a:prstGeom prst="rect">
              <a:avLst/>
            </a:prstGeom>
          </p:spPr>
        </p:pic>
        <p:pic>
          <p:nvPicPr>
            <p:cNvPr id="9" name="object 11">
              <a:extLst>
                <a:ext uri="{FF2B5EF4-FFF2-40B4-BE49-F238E27FC236}">
                  <a16:creationId xmlns:a16="http://schemas.microsoft.com/office/drawing/2014/main" id="{58463605-6BC9-666B-49A1-02279D280D73}"/>
                </a:ext>
              </a:extLst>
            </p:cNvPr>
            <p:cNvPicPr/>
            <p:nvPr/>
          </p:nvPicPr>
          <p:blipFill>
            <a:blip r:embed="rId6" cstate="print"/>
            <a:stretch>
              <a:fillRect/>
            </a:stretch>
          </p:blipFill>
          <p:spPr>
            <a:xfrm>
              <a:off x="8343900" y="3914775"/>
              <a:ext cx="2743200" cy="1066800"/>
            </a:xfrm>
            <a:prstGeom prst="rect">
              <a:avLst/>
            </a:prstGeom>
          </p:spPr>
        </p:pic>
        <p:pic>
          <p:nvPicPr>
            <p:cNvPr id="10" name="object 12">
              <a:extLst>
                <a:ext uri="{FF2B5EF4-FFF2-40B4-BE49-F238E27FC236}">
                  <a16:creationId xmlns:a16="http://schemas.microsoft.com/office/drawing/2014/main" id="{706D6007-ED1F-7B4F-40A6-56C174753695}"/>
                </a:ext>
              </a:extLst>
            </p:cNvPr>
            <p:cNvPicPr/>
            <p:nvPr/>
          </p:nvPicPr>
          <p:blipFill>
            <a:blip r:embed="rId7" cstate="print"/>
            <a:stretch>
              <a:fillRect/>
            </a:stretch>
          </p:blipFill>
          <p:spPr>
            <a:xfrm>
              <a:off x="8343900" y="5648325"/>
              <a:ext cx="2743200" cy="171450"/>
            </a:xfrm>
            <a:prstGeom prst="rect">
              <a:avLst/>
            </a:prstGeom>
          </p:spPr>
        </p:pic>
        <p:sp>
          <p:nvSpPr>
            <p:cNvPr id="11" name="object 13">
              <a:extLst>
                <a:ext uri="{FF2B5EF4-FFF2-40B4-BE49-F238E27FC236}">
                  <a16:creationId xmlns:a16="http://schemas.microsoft.com/office/drawing/2014/main" id="{05022112-5C94-01E3-DDB2-B6027FDF80C3}"/>
                </a:ext>
              </a:extLst>
            </p:cNvPr>
            <p:cNvSpPr/>
            <p:nvPr/>
          </p:nvSpPr>
          <p:spPr>
            <a:xfrm>
              <a:off x="1568450" y="4229099"/>
              <a:ext cx="8105775" cy="1524000"/>
            </a:xfrm>
            <a:custGeom>
              <a:avLst/>
              <a:gdLst/>
              <a:ahLst/>
              <a:cxnLst/>
              <a:rect l="l" t="t" r="r" b="b"/>
              <a:pathLst>
                <a:path w="8105775" h="1524000">
                  <a:moveTo>
                    <a:pt x="85725" y="365125"/>
                  </a:moveTo>
                  <a:lnTo>
                    <a:pt x="57124" y="366191"/>
                  </a:lnTo>
                  <a:lnTo>
                    <a:pt x="50800" y="194691"/>
                  </a:lnTo>
                  <a:lnTo>
                    <a:pt x="22225" y="195834"/>
                  </a:lnTo>
                  <a:lnTo>
                    <a:pt x="28549" y="367245"/>
                  </a:lnTo>
                  <a:lnTo>
                    <a:pt x="0" y="368300"/>
                  </a:lnTo>
                  <a:lnTo>
                    <a:pt x="45974" y="452374"/>
                  </a:lnTo>
                  <a:lnTo>
                    <a:pt x="78193" y="381635"/>
                  </a:lnTo>
                  <a:lnTo>
                    <a:pt x="85725" y="365125"/>
                  </a:lnTo>
                  <a:close/>
                </a:path>
                <a:path w="8105775" h="1524000">
                  <a:moveTo>
                    <a:pt x="2170049" y="42926"/>
                  </a:moveTo>
                  <a:lnTo>
                    <a:pt x="2141385" y="28575"/>
                  </a:lnTo>
                  <a:lnTo>
                    <a:pt x="2084324" y="0"/>
                  </a:lnTo>
                  <a:lnTo>
                    <a:pt x="2084324" y="28575"/>
                  </a:lnTo>
                  <a:lnTo>
                    <a:pt x="1779651" y="28575"/>
                  </a:lnTo>
                  <a:lnTo>
                    <a:pt x="1779651" y="1495437"/>
                  </a:lnTo>
                  <a:lnTo>
                    <a:pt x="1417701" y="1495437"/>
                  </a:lnTo>
                  <a:lnTo>
                    <a:pt x="1417701" y="1524000"/>
                  </a:lnTo>
                  <a:lnTo>
                    <a:pt x="1808226" y="1524000"/>
                  </a:lnTo>
                  <a:lnTo>
                    <a:pt x="1808226" y="1509712"/>
                  </a:lnTo>
                  <a:lnTo>
                    <a:pt x="1808226" y="1495437"/>
                  </a:lnTo>
                  <a:lnTo>
                    <a:pt x="1808226" y="57150"/>
                  </a:lnTo>
                  <a:lnTo>
                    <a:pt x="2084324" y="57150"/>
                  </a:lnTo>
                  <a:lnTo>
                    <a:pt x="2084324" y="85725"/>
                  </a:lnTo>
                  <a:lnTo>
                    <a:pt x="2141550" y="57150"/>
                  </a:lnTo>
                  <a:lnTo>
                    <a:pt x="2170049" y="42926"/>
                  </a:lnTo>
                  <a:close/>
                </a:path>
                <a:path w="8105775" h="1524000">
                  <a:moveTo>
                    <a:pt x="6665849" y="42926"/>
                  </a:moveTo>
                  <a:lnTo>
                    <a:pt x="6637185" y="28575"/>
                  </a:lnTo>
                  <a:lnTo>
                    <a:pt x="6580124" y="0"/>
                  </a:lnTo>
                  <a:lnTo>
                    <a:pt x="6580124" y="28575"/>
                  </a:lnTo>
                  <a:lnTo>
                    <a:pt x="5875274" y="28575"/>
                  </a:lnTo>
                  <a:lnTo>
                    <a:pt x="5875274" y="571500"/>
                  </a:lnTo>
                  <a:lnTo>
                    <a:pt x="5113274" y="571500"/>
                  </a:lnTo>
                  <a:lnTo>
                    <a:pt x="5113274" y="600075"/>
                  </a:lnTo>
                  <a:lnTo>
                    <a:pt x="5903849" y="600075"/>
                  </a:lnTo>
                  <a:lnTo>
                    <a:pt x="5903849" y="585851"/>
                  </a:lnTo>
                  <a:lnTo>
                    <a:pt x="5903849" y="571500"/>
                  </a:lnTo>
                  <a:lnTo>
                    <a:pt x="5903849" y="57150"/>
                  </a:lnTo>
                  <a:lnTo>
                    <a:pt x="6580124" y="57150"/>
                  </a:lnTo>
                  <a:lnTo>
                    <a:pt x="6580124" y="85725"/>
                  </a:lnTo>
                  <a:lnTo>
                    <a:pt x="6637350" y="57150"/>
                  </a:lnTo>
                  <a:lnTo>
                    <a:pt x="6665849" y="42926"/>
                  </a:lnTo>
                  <a:close/>
                </a:path>
                <a:path w="8105775" h="1524000">
                  <a:moveTo>
                    <a:pt x="8105775" y="974725"/>
                  </a:moveTo>
                  <a:lnTo>
                    <a:pt x="8077174" y="975791"/>
                  </a:lnTo>
                  <a:lnTo>
                    <a:pt x="8070850" y="804291"/>
                  </a:lnTo>
                  <a:lnTo>
                    <a:pt x="8042275" y="805434"/>
                  </a:lnTo>
                  <a:lnTo>
                    <a:pt x="8048599" y="976845"/>
                  </a:lnTo>
                  <a:lnTo>
                    <a:pt x="8020050" y="977900"/>
                  </a:lnTo>
                  <a:lnTo>
                    <a:pt x="8066024" y="1061974"/>
                  </a:lnTo>
                  <a:lnTo>
                    <a:pt x="8098244" y="991247"/>
                  </a:lnTo>
                  <a:lnTo>
                    <a:pt x="8105775" y="974725"/>
                  </a:lnTo>
                  <a:close/>
                </a:path>
              </a:pathLst>
            </a:custGeom>
            <a:solidFill>
              <a:srgbClr val="4471C4"/>
            </a:solidFill>
          </p:spPr>
          <p:txBody>
            <a:bodyPr wrap="square" lIns="0" tIns="0" rIns="0" bIns="0" rtlCol="0"/>
            <a:lstStyle/>
            <a:p>
              <a:endParaRPr/>
            </a:p>
          </p:txBody>
        </p:sp>
      </p:grpSp>
      <p:pic>
        <p:nvPicPr>
          <p:cNvPr id="12" name="object 6">
            <a:extLst>
              <a:ext uri="{FF2B5EF4-FFF2-40B4-BE49-F238E27FC236}">
                <a16:creationId xmlns:a16="http://schemas.microsoft.com/office/drawing/2014/main" id="{15AD3490-CC1A-55D5-18B3-D1900D7F3B8E}"/>
              </a:ext>
            </a:extLst>
          </p:cNvPr>
          <p:cNvPicPr/>
          <p:nvPr/>
        </p:nvPicPr>
        <p:blipFill>
          <a:blip r:embed="rId8" cstate="print"/>
          <a:stretch>
            <a:fillRect/>
          </a:stretch>
        </p:blipFill>
        <p:spPr>
          <a:xfrm>
            <a:off x="5875960" y="2614612"/>
            <a:ext cx="2000250" cy="752475"/>
          </a:xfrm>
          <a:prstGeom prst="rect">
            <a:avLst/>
          </a:prstGeom>
        </p:spPr>
      </p:pic>
      <p:sp>
        <p:nvSpPr>
          <p:cNvPr id="13" name="object 5">
            <a:extLst>
              <a:ext uri="{FF2B5EF4-FFF2-40B4-BE49-F238E27FC236}">
                <a16:creationId xmlns:a16="http://schemas.microsoft.com/office/drawing/2014/main" id="{CA2A3D2D-3996-AF0F-6227-B416B13C35FC}"/>
              </a:ext>
            </a:extLst>
          </p:cNvPr>
          <p:cNvSpPr txBox="1"/>
          <p:nvPr/>
        </p:nvSpPr>
        <p:spPr>
          <a:xfrm>
            <a:off x="850691" y="2934447"/>
            <a:ext cx="5491328" cy="259045"/>
          </a:xfrm>
          <a:prstGeom prst="rect">
            <a:avLst/>
          </a:prstGeom>
        </p:spPr>
        <p:txBody>
          <a:bodyPr vert="horz" wrap="square" lIns="0" tIns="12700" rIns="0" bIns="0" rtlCol="0">
            <a:spAutoFit/>
          </a:bodyPr>
          <a:lstStyle/>
          <a:p>
            <a:pPr marL="12700">
              <a:lnSpc>
                <a:spcPct val="100000"/>
              </a:lnSpc>
              <a:spcBef>
                <a:spcPts val="100"/>
              </a:spcBef>
            </a:pPr>
            <a:r>
              <a:rPr sz="1600" b="1" dirty="0">
                <a:latin typeface="Calibri"/>
                <a:cs typeface="Calibri"/>
              </a:rPr>
              <a:t>1.</a:t>
            </a:r>
            <a:r>
              <a:rPr sz="1600" b="1" spc="35" dirty="0">
                <a:latin typeface="Calibri"/>
                <a:cs typeface="Calibri"/>
              </a:rPr>
              <a:t> </a:t>
            </a:r>
            <a:r>
              <a:rPr sz="1600" b="1" dirty="0">
                <a:latin typeface="Calibri"/>
                <a:cs typeface="Calibri"/>
              </a:rPr>
              <a:t>Calculate</a:t>
            </a:r>
            <a:r>
              <a:rPr sz="1600" b="1" spc="-25" dirty="0">
                <a:latin typeface="Calibri"/>
                <a:cs typeface="Calibri"/>
              </a:rPr>
              <a:t> </a:t>
            </a:r>
            <a:r>
              <a:rPr sz="1600" b="1" dirty="0">
                <a:latin typeface="Calibri"/>
                <a:cs typeface="Calibri"/>
              </a:rPr>
              <a:t>launches</a:t>
            </a:r>
            <a:r>
              <a:rPr sz="1600" b="1" spc="-25" dirty="0">
                <a:latin typeface="Calibri"/>
                <a:cs typeface="Calibri"/>
              </a:rPr>
              <a:t> </a:t>
            </a:r>
            <a:r>
              <a:rPr sz="1600" b="1" dirty="0">
                <a:latin typeface="Calibri"/>
                <a:cs typeface="Calibri"/>
              </a:rPr>
              <a:t>number</a:t>
            </a:r>
            <a:r>
              <a:rPr sz="1600" b="1" spc="10" dirty="0">
                <a:latin typeface="Calibri"/>
                <a:cs typeface="Calibri"/>
              </a:rPr>
              <a:t> </a:t>
            </a:r>
            <a:r>
              <a:rPr sz="1600" b="1" dirty="0">
                <a:latin typeface="Calibri"/>
                <a:cs typeface="Calibri"/>
              </a:rPr>
              <a:t>for</a:t>
            </a:r>
            <a:r>
              <a:rPr sz="1600" b="1" spc="5" dirty="0">
                <a:latin typeface="Calibri"/>
                <a:cs typeface="Calibri"/>
              </a:rPr>
              <a:t> </a:t>
            </a:r>
            <a:r>
              <a:rPr sz="1600" b="1" dirty="0">
                <a:latin typeface="Calibri"/>
                <a:cs typeface="Calibri"/>
              </a:rPr>
              <a:t>each</a:t>
            </a:r>
            <a:r>
              <a:rPr sz="1600" b="1" spc="15" dirty="0">
                <a:latin typeface="Calibri"/>
                <a:cs typeface="Calibri"/>
              </a:rPr>
              <a:t> </a:t>
            </a:r>
            <a:r>
              <a:rPr sz="1600" b="1" spc="-20" dirty="0">
                <a:latin typeface="Calibri"/>
                <a:cs typeface="Calibri"/>
              </a:rPr>
              <a:t>site</a:t>
            </a:r>
            <a:endParaRPr sz="1600" dirty="0">
              <a:latin typeface="Calibri"/>
              <a:cs typeface="Calibri"/>
            </a:endParaRPr>
          </a:p>
        </p:txBody>
      </p:sp>
      <p:sp>
        <p:nvSpPr>
          <p:cNvPr id="14" name="object 7">
            <a:extLst>
              <a:ext uri="{FF2B5EF4-FFF2-40B4-BE49-F238E27FC236}">
                <a16:creationId xmlns:a16="http://schemas.microsoft.com/office/drawing/2014/main" id="{03115571-3E52-20B7-4D47-29F331367652}"/>
              </a:ext>
            </a:extLst>
          </p:cNvPr>
          <p:cNvSpPr txBox="1"/>
          <p:nvPr/>
        </p:nvSpPr>
        <p:spPr>
          <a:xfrm>
            <a:off x="850691" y="3349376"/>
            <a:ext cx="5069410" cy="208647"/>
          </a:xfrm>
          <a:prstGeom prst="rect">
            <a:avLst/>
          </a:prstGeom>
        </p:spPr>
        <p:txBody>
          <a:bodyPr vert="horz" wrap="square" lIns="0" tIns="19685" rIns="0" bIns="0" rtlCol="0">
            <a:spAutoFit/>
          </a:bodyPr>
          <a:lstStyle/>
          <a:p>
            <a:pPr marL="12700" marR="5080">
              <a:lnSpc>
                <a:spcPts val="1430"/>
              </a:lnSpc>
              <a:spcBef>
                <a:spcPts val="155"/>
              </a:spcBef>
            </a:pPr>
            <a:r>
              <a:rPr sz="1600" b="1" dirty="0">
                <a:latin typeface="Calibri"/>
                <a:cs typeface="Calibri"/>
              </a:rPr>
              <a:t>2.</a:t>
            </a:r>
            <a:r>
              <a:rPr sz="1600" b="1" spc="30" dirty="0">
                <a:latin typeface="Calibri"/>
                <a:cs typeface="Calibri"/>
              </a:rPr>
              <a:t> </a:t>
            </a:r>
            <a:r>
              <a:rPr sz="1600" b="1" dirty="0">
                <a:latin typeface="Calibri"/>
                <a:cs typeface="Calibri"/>
              </a:rPr>
              <a:t>Calculate</a:t>
            </a:r>
            <a:r>
              <a:rPr sz="1600" b="1" spc="-30" dirty="0">
                <a:latin typeface="Calibri"/>
                <a:cs typeface="Calibri"/>
              </a:rPr>
              <a:t> </a:t>
            </a:r>
            <a:r>
              <a:rPr sz="1600" b="1" dirty="0">
                <a:latin typeface="Calibri"/>
                <a:cs typeface="Calibri"/>
              </a:rPr>
              <a:t>the</a:t>
            </a:r>
            <a:r>
              <a:rPr sz="1600" b="1" spc="-35" dirty="0">
                <a:latin typeface="Calibri"/>
                <a:cs typeface="Calibri"/>
              </a:rPr>
              <a:t> </a:t>
            </a:r>
            <a:r>
              <a:rPr sz="1600" b="1" dirty="0">
                <a:latin typeface="Calibri"/>
                <a:cs typeface="Calibri"/>
              </a:rPr>
              <a:t>number</a:t>
            </a:r>
            <a:r>
              <a:rPr sz="1600" b="1" spc="-5" dirty="0">
                <a:latin typeface="Calibri"/>
                <a:cs typeface="Calibri"/>
              </a:rPr>
              <a:t> </a:t>
            </a:r>
            <a:r>
              <a:rPr sz="1600" b="1" dirty="0">
                <a:latin typeface="Calibri"/>
                <a:cs typeface="Calibri"/>
              </a:rPr>
              <a:t>and</a:t>
            </a:r>
            <a:r>
              <a:rPr sz="1600" b="1" spc="5" dirty="0">
                <a:latin typeface="Calibri"/>
                <a:cs typeface="Calibri"/>
              </a:rPr>
              <a:t> </a:t>
            </a:r>
            <a:r>
              <a:rPr sz="1600" b="1" spc="-10" dirty="0">
                <a:latin typeface="Calibri"/>
                <a:cs typeface="Calibri"/>
              </a:rPr>
              <a:t>occurence </a:t>
            </a:r>
            <a:r>
              <a:rPr sz="1600" b="1" dirty="0">
                <a:latin typeface="Calibri"/>
                <a:cs typeface="Calibri"/>
              </a:rPr>
              <a:t>of</a:t>
            </a:r>
            <a:r>
              <a:rPr sz="1600" b="1" spc="-40" dirty="0">
                <a:latin typeface="Calibri"/>
                <a:cs typeface="Calibri"/>
              </a:rPr>
              <a:t> </a:t>
            </a:r>
            <a:r>
              <a:rPr sz="1600" b="1" dirty="0">
                <a:latin typeface="Calibri"/>
                <a:cs typeface="Calibri"/>
              </a:rPr>
              <a:t>each </a:t>
            </a:r>
            <a:r>
              <a:rPr sz="1600" b="1" spc="-10" dirty="0">
                <a:latin typeface="Calibri"/>
                <a:cs typeface="Calibri"/>
              </a:rPr>
              <a:t>orbit</a:t>
            </a:r>
            <a:endParaRPr sz="1600" dirty="0">
              <a:latin typeface="Calibri"/>
              <a:cs typeface="Calibri"/>
            </a:endParaRPr>
          </a:p>
        </p:txBody>
      </p:sp>
      <p:sp>
        <p:nvSpPr>
          <p:cNvPr id="15" name="object 14">
            <a:extLst>
              <a:ext uri="{FF2B5EF4-FFF2-40B4-BE49-F238E27FC236}">
                <a16:creationId xmlns:a16="http://schemas.microsoft.com/office/drawing/2014/main" id="{FFEA6497-413E-76E4-63F4-B41FDD8C5AC3}"/>
              </a:ext>
            </a:extLst>
          </p:cNvPr>
          <p:cNvSpPr txBox="1"/>
          <p:nvPr/>
        </p:nvSpPr>
        <p:spPr>
          <a:xfrm>
            <a:off x="874821" y="3914160"/>
            <a:ext cx="5001139" cy="381130"/>
          </a:xfrm>
          <a:prstGeom prst="rect">
            <a:avLst/>
          </a:prstGeom>
        </p:spPr>
        <p:txBody>
          <a:bodyPr vert="horz" wrap="square" lIns="0" tIns="12700" rIns="0" bIns="0" rtlCol="0">
            <a:spAutoFit/>
          </a:bodyPr>
          <a:lstStyle/>
          <a:p>
            <a:pPr marL="12700">
              <a:lnSpc>
                <a:spcPts val="1430"/>
              </a:lnSpc>
              <a:spcBef>
                <a:spcPts val="100"/>
              </a:spcBef>
            </a:pPr>
            <a:r>
              <a:rPr sz="1600" b="1" dirty="0">
                <a:latin typeface="Calibri"/>
                <a:cs typeface="Calibri"/>
              </a:rPr>
              <a:t>3.</a:t>
            </a:r>
            <a:r>
              <a:rPr sz="1600" b="1" spc="40" dirty="0">
                <a:latin typeface="Calibri"/>
                <a:cs typeface="Calibri"/>
              </a:rPr>
              <a:t> </a:t>
            </a:r>
            <a:r>
              <a:rPr sz="1600" b="1" dirty="0">
                <a:latin typeface="Calibri"/>
                <a:cs typeface="Calibri"/>
              </a:rPr>
              <a:t>Calculate</a:t>
            </a:r>
            <a:r>
              <a:rPr sz="1600" b="1" spc="-25" dirty="0">
                <a:latin typeface="Calibri"/>
                <a:cs typeface="Calibri"/>
              </a:rPr>
              <a:t> </a:t>
            </a:r>
            <a:r>
              <a:rPr sz="1600" b="1" dirty="0">
                <a:latin typeface="Calibri"/>
                <a:cs typeface="Calibri"/>
              </a:rPr>
              <a:t>number</a:t>
            </a:r>
            <a:r>
              <a:rPr sz="1600" b="1" spc="10" dirty="0">
                <a:latin typeface="Calibri"/>
                <a:cs typeface="Calibri"/>
              </a:rPr>
              <a:t> </a:t>
            </a:r>
            <a:r>
              <a:rPr sz="1600" b="1" dirty="0">
                <a:latin typeface="Calibri"/>
                <a:cs typeface="Calibri"/>
              </a:rPr>
              <a:t>and</a:t>
            </a:r>
            <a:r>
              <a:rPr sz="1600" b="1" spc="40" dirty="0">
                <a:latin typeface="Calibri"/>
                <a:cs typeface="Calibri"/>
              </a:rPr>
              <a:t> </a:t>
            </a:r>
            <a:r>
              <a:rPr sz="1600" b="1" dirty="0">
                <a:latin typeface="Calibri"/>
                <a:cs typeface="Calibri"/>
              </a:rPr>
              <a:t>occurrence</a:t>
            </a:r>
            <a:r>
              <a:rPr sz="1600" b="1" spc="-20" dirty="0">
                <a:latin typeface="Calibri"/>
                <a:cs typeface="Calibri"/>
              </a:rPr>
              <a:t> </a:t>
            </a:r>
            <a:r>
              <a:rPr sz="1600" b="1" spc="-25" dirty="0">
                <a:latin typeface="Calibri"/>
                <a:cs typeface="Calibri"/>
              </a:rPr>
              <a:t>of</a:t>
            </a:r>
            <a:r>
              <a:rPr lang="es-ES" sz="1600" spc="-25" dirty="0">
                <a:latin typeface="Calibri"/>
                <a:cs typeface="Calibri"/>
              </a:rPr>
              <a:t> </a:t>
            </a:r>
            <a:r>
              <a:rPr sz="1600" b="1" dirty="0">
                <a:latin typeface="Calibri"/>
                <a:cs typeface="Calibri"/>
              </a:rPr>
              <a:t>mission</a:t>
            </a:r>
            <a:r>
              <a:rPr sz="1600" b="1" spc="90" dirty="0">
                <a:latin typeface="Calibri"/>
                <a:cs typeface="Calibri"/>
              </a:rPr>
              <a:t> </a:t>
            </a:r>
            <a:r>
              <a:rPr sz="1600" b="1" dirty="0">
                <a:latin typeface="Calibri"/>
                <a:cs typeface="Calibri"/>
              </a:rPr>
              <a:t>outcome</a:t>
            </a:r>
            <a:r>
              <a:rPr sz="1600" b="1" spc="-35" dirty="0">
                <a:latin typeface="Calibri"/>
                <a:cs typeface="Calibri"/>
              </a:rPr>
              <a:t> </a:t>
            </a:r>
            <a:r>
              <a:rPr sz="1600" b="1" dirty="0">
                <a:latin typeface="Calibri"/>
                <a:cs typeface="Calibri"/>
              </a:rPr>
              <a:t>per orbit</a:t>
            </a:r>
            <a:r>
              <a:rPr sz="1600" b="1" spc="10" dirty="0">
                <a:latin typeface="Calibri"/>
                <a:cs typeface="Calibri"/>
              </a:rPr>
              <a:t> </a:t>
            </a:r>
            <a:r>
              <a:rPr sz="1600" b="1" spc="-20" dirty="0">
                <a:latin typeface="Calibri"/>
                <a:cs typeface="Calibri"/>
              </a:rPr>
              <a:t>type</a:t>
            </a:r>
            <a:endParaRPr sz="1600" dirty="0">
              <a:latin typeface="Calibri"/>
              <a:cs typeface="Calibri"/>
            </a:endParaRPr>
          </a:p>
        </p:txBody>
      </p:sp>
      <p:sp>
        <p:nvSpPr>
          <p:cNvPr id="16" name="object 15">
            <a:extLst>
              <a:ext uri="{FF2B5EF4-FFF2-40B4-BE49-F238E27FC236}">
                <a16:creationId xmlns:a16="http://schemas.microsoft.com/office/drawing/2014/main" id="{D2FFB3FA-8045-37AE-AC43-5572704548DA}"/>
              </a:ext>
            </a:extLst>
          </p:cNvPr>
          <p:cNvSpPr txBox="1"/>
          <p:nvPr/>
        </p:nvSpPr>
        <p:spPr>
          <a:xfrm>
            <a:off x="850690" y="4529455"/>
            <a:ext cx="4848223" cy="208647"/>
          </a:xfrm>
          <a:prstGeom prst="rect">
            <a:avLst/>
          </a:prstGeom>
        </p:spPr>
        <p:txBody>
          <a:bodyPr vert="horz" wrap="square" lIns="0" tIns="19685" rIns="0" bIns="0" rtlCol="0">
            <a:spAutoFit/>
          </a:bodyPr>
          <a:lstStyle/>
          <a:p>
            <a:pPr marL="12700" marR="5080">
              <a:lnSpc>
                <a:spcPts val="1430"/>
              </a:lnSpc>
              <a:spcBef>
                <a:spcPts val="155"/>
              </a:spcBef>
            </a:pPr>
            <a:r>
              <a:rPr sz="1600" b="1" dirty="0">
                <a:latin typeface="Calibri"/>
                <a:cs typeface="Calibri"/>
              </a:rPr>
              <a:t>4.</a:t>
            </a:r>
            <a:r>
              <a:rPr sz="1600" b="1" spc="50" dirty="0">
                <a:latin typeface="Calibri"/>
                <a:cs typeface="Calibri"/>
              </a:rPr>
              <a:t> </a:t>
            </a:r>
            <a:r>
              <a:rPr sz="1600" b="1" dirty="0">
                <a:latin typeface="Calibri"/>
                <a:cs typeface="Calibri"/>
              </a:rPr>
              <a:t>Create</a:t>
            </a:r>
            <a:r>
              <a:rPr sz="1600" b="1" spc="-15" dirty="0">
                <a:latin typeface="Calibri"/>
                <a:cs typeface="Calibri"/>
              </a:rPr>
              <a:t> </a:t>
            </a:r>
            <a:r>
              <a:rPr sz="1600" b="1" dirty="0">
                <a:latin typeface="Calibri"/>
                <a:cs typeface="Calibri"/>
              </a:rPr>
              <a:t>landing</a:t>
            </a:r>
            <a:r>
              <a:rPr sz="1600" b="1" spc="25" dirty="0">
                <a:latin typeface="Calibri"/>
                <a:cs typeface="Calibri"/>
              </a:rPr>
              <a:t> </a:t>
            </a:r>
            <a:r>
              <a:rPr sz="1600" b="1" dirty="0">
                <a:latin typeface="Calibri"/>
                <a:cs typeface="Calibri"/>
              </a:rPr>
              <a:t>outcome</a:t>
            </a:r>
            <a:r>
              <a:rPr sz="1600" b="1" spc="-45" dirty="0">
                <a:latin typeface="Calibri"/>
                <a:cs typeface="Calibri"/>
              </a:rPr>
              <a:t> </a:t>
            </a:r>
            <a:r>
              <a:rPr sz="1600" b="1" dirty="0">
                <a:latin typeface="Calibri"/>
                <a:cs typeface="Calibri"/>
              </a:rPr>
              <a:t>label</a:t>
            </a:r>
            <a:r>
              <a:rPr sz="1600" b="1" spc="-10" dirty="0">
                <a:latin typeface="Calibri"/>
                <a:cs typeface="Calibri"/>
              </a:rPr>
              <a:t> </a:t>
            </a:r>
            <a:r>
              <a:rPr sz="1600" b="1" spc="-20" dirty="0">
                <a:latin typeface="Calibri"/>
                <a:cs typeface="Calibri"/>
              </a:rPr>
              <a:t>from </a:t>
            </a:r>
            <a:r>
              <a:rPr sz="1600" b="1" dirty="0">
                <a:latin typeface="Calibri"/>
                <a:cs typeface="Calibri"/>
              </a:rPr>
              <a:t>Outcome</a:t>
            </a:r>
            <a:r>
              <a:rPr sz="1600" b="1" spc="50" dirty="0">
                <a:latin typeface="Calibri"/>
                <a:cs typeface="Calibri"/>
              </a:rPr>
              <a:t> </a:t>
            </a:r>
            <a:r>
              <a:rPr sz="1600" b="1" spc="-10" dirty="0">
                <a:latin typeface="Calibri"/>
                <a:cs typeface="Calibri"/>
              </a:rPr>
              <a:t>column</a:t>
            </a:r>
            <a:endParaRPr sz="1600" dirty="0">
              <a:latin typeface="Calibri"/>
              <a:cs typeface="Calibri"/>
            </a:endParaRPr>
          </a:p>
        </p:txBody>
      </p:sp>
      <p:sp>
        <p:nvSpPr>
          <p:cNvPr id="17" name="object 16">
            <a:extLst>
              <a:ext uri="{FF2B5EF4-FFF2-40B4-BE49-F238E27FC236}">
                <a16:creationId xmlns:a16="http://schemas.microsoft.com/office/drawing/2014/main" id="{98C551B2-048B-71B3-15F5-1D2801ED0F78}"/>
              </a:ext>
            </a:extLst>
          </p:cNvPr>
          <p:cNvSpPr txBox="1"/>
          <p:nvPr/>
        </p:nvSpPr>
        <p:spPr>
          <a:xfrm>
            <a:off x="874821" y="5089146"/>
            <a:ext cx="2035433" cy="259045"/>
          </a:xfrm>
          <a:prstGeom prst="rect">
            <a:avLst/>
          </a:prstGeom>
        </p:spPr>
        <p:txBody>
          <a:bodyPr vert="horz" wrap="square" lIns="0" tIns="12700" rIns="0" bIns="0" rtlCol="0">
            <a:spAutoFit/>
          </a:bodyPr>
          <a:lstStyle/>
          <a:p>
            <a:pPr marL="12700">
              <a:lnSpc>
                <a:spcPct val="100000"/>
              </a:lnSpc>
              <a:spcBef>
                <a:spcPts val="100"/>
              </a:spcBef>
            </a:pPr>
            <a:r>
              <a:rPr sz="1600" b="1" dirty="0">
                <a:latin typeface="Calibri"/>
                <a:cs typeface="Calibri"/>
              </a:rPr>
              <a:t>5.</a:t>
            </a:r>
            <a:r>
              <a:rPr sz="1600" b="1" spc="25" dirty="0">
                <a:latin typeface="Calibri"/>
                <a:cs typeface="Calibri"/>
              </a:rPr>
              <a:t> </a:t>
            </a:r>
            <a:r>
              <a:rPr sz="1600" b="1" dirty="0">
                <a:latin typeface="Calibri"/>
                <a:cs typeface="Calibri"/>
              </a:rPr>
              <a:t>Export</a:t>
            </a:r>
            <a:r>
              <a:rPr sz="1600" b="1" spc="5" dirty="0">
                <a:latin typeface="Calibri"/>
                <a:cs typeface="Calibri"/>
              </a:rPr>
              <a:t> </a:t>
            </a:r>
            <a:r>
              <a:rPr sz="1600" b="1" dirty="0">
                <a:latin typeface="Calibri"/>
                <a:cs typeface="Calibri"/>
              </a:rPr>
              <a:t>to</a:t>
            </a:r>
            <a:r>
              <a:rPr sz="1600" b="1" spc="5" dirty="0">
                <a:latin typeface="Calibri"/>
                <a:cs typeface="Calibri"/>
              </a:rPr>
              <a:t> </a:t>
            </a:r>
            <a:r>
              <a:rPr sz="1600" b="1" spc="-20" dirty="0">
                <a:latin typeface="Calibri"/>
                <a:cs typeface="Calibri"/>
              </a:rPr>
              <a:t>file</a:t>
            </a:r>
            <a:endParaRPr sz="1600">
              <a:latin typeface="Calibri"/>
              <a:cs typeface="Calibri"/>
            </a:endParaRPr>
          </a:p>
        </p:txBody>
      </p:sp>
      <p:sp>
        <p:nvSpPr>
          <p:cNvPr id="19" name="CuadroTexto 18">
            <a:extLst>
              <a:ext uri="{FF2B5EF4-FFF2-40B4-BE49-F238E27FC236}">
                <a16:creationId xmlns:a16="http://schemas.microsoft.com/office/drawing/2014/main" id="{E3264148-BBC9-8CBB-0DA1-54676F8F1002}"/>
              </a:ext>
            </a:extLst>
          </p:cNvPr>
          <p:cNvSpPr txBox="1"/>
          <p:nvPr/>
        </p:nvSpPr>
        <p:spPr>
          <a:xfrm>
            <a:off x="734028" y="5631253"/>
            <a:ext cx="6092686" cy="923330"/>
          </a:xfrm>
          <a:prstGeom prst="rect">
            <a:avLst/>
          </a:prstGeom>
          <a:noFill/>
        </p:spPr>
        <p:txBody>
          <a:bodyPr wrap="square">
            <a:spAutoFit/>
          </a:bodyPr>
          <a:lstStyle/>
          <a:p>
            <a:r>
              <a:rPr lang="es-ES" dirty="0">
                <a:hlinkClick r:id="rId9"/>
              </a:rPr>
              <a:t>https://github.com/GlexyMS/GLEXY--CAPSTONE-FALCON-9-PROJECT/blob/main/labs-jupyter-spacex-Data%20wrangling.ipynb</a:t>
            </a:r>
            <a:endParaRPr lang="es-E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object 3">
            <a:extLst>
              <a:ext uri="{FF2B5EF4-FFF2-40B4-BE49-F238E27FC236}">
                <a16:creationId xmlns:a16="http://schemas.microsoft.com/office/drawing/2014/main" id="{46A9B669-3FE5-3089-5ACC-6F37A09B7EC7}"/>
              </a:ext>
            </a:extLst>
          </p:cNvPr>
          <p:cNvSpPr txBox="1">
            <a:spLocks/>
          </p:cNvSpPr>
          <p:nvPr/>
        </p:nvSpPr>
        <p:spPr>
          <a:xfrm>
            <a:off x="511382" y="1601256"/>
            <a:ext cx="3923029" cy="2980944"/>
          </a:xfrm>
          <a:prstGeom prst="rect">
            <a:avLst/>
          </a:prstGeom>
        </p:spPr>
        <p:txBody>
          <a:bodyPr vert="horz" wrap="square" lIns="0" tIns="1587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1300">
              <a:lnSpc>
                <a:spcPct val="100000"/>
              </a:lnSpc>
              <a:spcBef>
                <a:spcPts val="125"/>
              </a:spcBef>
              <a:buFont typeface="Arial"/>
              <a:buChar char="•"/>
              <a:tabLst>
                <a:tab pos="241300" algn="l"/>
              </a:tabLst>
            </a:pPr>
            <a:r>
              <a:rPr lang="es-ES" spc="-50" dirty="0" err="1"/>
              <a:t>Scatter</a:t>
            </a:r>
            <a:r>
              <a:rPr lang="es-ES" spc="-30" dirty="0"/>
              <a:t> </a:t>
            </a:r>
            <a:r>
              <a:rPr lang="es-ES" spc="-10" dirty="0" err="1"/>
              <a:t>Graphs</a:t>
            </a:r>
            <a:endParaRPr lang="es-ES" spc="-10" dirty="0"/>
          </a:p>
          <a:p>
            <a:pPr marL="699135" lvl="1" indent="-229235">
              <a:lnSpc>
                <a:spcPct val="100000"/>
              </a:lnSpc>
              <a:spcBef>
                <a:spcPts val="1505"/>
              </a:spcBef>
              <a:buFont typeface="Arial"/>
              <a:buChar char="•"/>
              <a:tabLst>
                <a:tab pos="699135" algn="l"/>
              </a:tabLst>
            </a:pPr>
            <a:r>
              <a:rPr lang="es-ES" sz="1550" dirty="0">
                <a:solidFill>
                  <a:srgbClr val="292929"/>
                </a:solidFill>
                <a:latin typeface="Microsoft Sans Serif"/>
                <a:cs typeface="Microsoft Sans Serif"/>
              </a:rPr>
              <a:t>Flight</a:t>
            </a:r>
            <a:r>
              <a:rPr lang="es-ES" sz="1550" spc="5" dirty="0">
                <a:solidFill>
                  <a:srgbClr val="292929"/>
                </a:solidFill>
                <a:latin typeface="Microsoft Sans Serif"/>
                <a:cs typeface="Microsoft Sans Serif"/>
              </a:rPr>
              <a:t> </a:t>
            </a:r>
            <a:r>
              <a:rPr lang="es-ES" sz="1550" spc="-10" dirty="0" err="1">
                <a:solidFill>
                  <a:srgbClr val="292929"/>
                </a:solidFill>
                <a:latin typeface="Microsoft Sans Serif"/>
                <a:cs typeface="Microsoft Sans Serif"/>
              </a:rPr>
              <a:t>Number</a:t>
            </a:r>
            <a:r>
              <a:rPr lang="es-ES" sz="1550" spc="35" dirty="0">
                <a:solidFill>
                  <a:srgbClr val="292929"/>
                </a:solidFill>
                <a:latin typeface="Microsoft Sans Serif"/>
                <a:cs typeface="Microsoft Sans Serif"/>
              </a:rPr>
              <a:t> </a:t>
            </a:r>
            <a:r>
              <a:rPr lang="es-ES" sz="1550" spc="-25" dirty="0">
                <a:solidFill>
                  <a:srgbClr val="292929"/>
                </a:solidFill>
                <a:latin typeface="Microsoft Sans Serif"/>
                <a:cs typeface="Microsoft Sans Serif"/>
              </a:rPr>
              <a:t>vs.</a:t>
            </a:r>
            <a:r>
              <a:rPr lang="es-ES" sz="1550" spc="-50" dirty="0">
                <a:solidFill>
                  <a:srgbClr val="292929"/>
                </a:solidFill>
                <a:latin typeface="Microsoft Sans Serif"/>
                <a:cs typeface="Microsoft Sans Serif"/>
              </a:rPr>
              <a:t> </a:t>
            </a:r>
            <a:r>
              <a:rPr lang="es-ES" sz="1550" spc="-25" dirty="0" err="1">
                <a:solidFill>
                  <a:srgbClr val="292929"/>
                </a:solidFill>
                <a:latin typeface="Microsoft Sans Serif"/>
                <a:cs typeface="Microsoft Sans Serif"/>
              </a:rPr>
              <a:t>Payload</a:t>
            </a:r>
            <a:r>
              <a:rPr lang="es-ES" sz="1550" spc="60" dirty="0">
                <a:solidFill>
                  <a:srgbClr val="292929"/>
                </a:solidFill>
                <a:latin typeface="Microsoft Sans Serif"/>
                <a:cs typeface="Microsoft Sans Serif"/>
              </a:rPr>
              <a:t> </a:t>
            </a:r>
            <a:r>
              <a:rPr lang="es-ES" sz="1550" spc="-20" dirty="0" err="1">
                <a:solidFill>
                  <a:srgbClr val="292929"/>
                </a:solidFill>
                <a:latin typeface="Microsoft Sans Serif"/>
                <a:cs typeface="Microsoft Sans Serif"/>
              </a:rPr>
              <a:t>Mass</a:t>
            </a:r>
            <a:endParaRPr lang="es-ES" sz="1550" dirty="0">
              <a:latin typeface="Microsoft Sans Serif"/>
              <a:cs typeface="Microsoft Sans Serif"/>
            </a:endParaRPr>
          </a:p>
          <a:p>
            <a:pPr marL="699135" lvl="1" indent="-229235">
              <a:lnSpc>
                <a:spcPct val="100000"/>
              </a:lnSpc>
              <a:spcBef>
                <a:spcPts val="1445"/>
              </a:spcBef>
              <a:buFont typeface="Arial"/>
              <a:buChar char="•"/>
              <a:tabLst>
                <a:tab pos="699135" algn="l"/>
              </a:tabLst>
            </a:pPr>
            <a:r>
              <a:rPr lang="es-ES" sz="1550" dirty="0">
                <a:solidFill>
                  <a:srgbClr val="292929"/>
                </a:solidFill>
                <a:latin typeface="Microsoft Sans Serif"/>
                <a:cs typeface="Microsoft Sans Serif"/>
              </a:rPr>
              <a:t>Flight </a:t>
            </a:r>
            <a:r>
              <a:rPr lang="es-ES" sz="1550" spc="-10" dirty="0" err="1">
                <a:solidFill>
                  <a:srgbClr val="292929"/>
                </a:solidFill>
                <a:latin typeface="Microsoft Sans Serif"/>
                <a:cs typeface="Microsoft Sans Serif"/>
              </a:rPr>
              <a:t>Number</a:t>
            </a:r>
            <a:r>
              <a:rPr lang="es-ES" sz="1550" spc="30" dirty="0">
                <a:solidFill>
                  <a:srgbClr val="292929"/>
                </a:solidFill>
                <a:latin typeface="Microsoft Sans Serif"/>
                <a:cs typeface="Microsoft Sans Serif"/>
              </a:rPr>
              <a:t> </a:t>
            </a:r>
            <a:r>
              <a:rPr lang="es-ES" sz="1550" spc="-25" dirty="0">
                <a:solidFill>
                  <a:srgbClr val="292929"/>
                </a:solidFill>
                <a:latin typeface="Microsoft Sans Serif"/>
                <a:cs typeface="Microsoft Sans Serif"/>
              </a:rPr>
              <a:t>vs.</a:t>
            </a:r>
            <a:r>
              <a:rPr lang="es-ES" sz="1550" spc="-55" dirty="0">
                <a:solidFill>
                  <a:srgbClr val="292929"/>
                </a:solidFill>
                <a:latin typeface="Microsoft Sans Serif"/>
                <a:cs typeface="Microsoft Sans Serif"/>
              </a:rPr>
              <a:t> </a:t>
            </a:r>
            <a:r>
              <a:rPr lang="es-ES" sz="1550" spc="-30" dirty="0" err="1">
                <a:solidFill>
                  <a:srgbClr val="292929"/>
                </a:solidFill>
                <a:latin typeface="Microsoft Sans Serif"/>
                <a:cs typeface="Microsoft Sans Serif"/>
              </a:rPr>
              <a:t>Launch</a:t>
            </a:r>
            <a:r>
              <a:rPr lang="es-ES" sz="1550" spc="95" dirty="0">
                <a:solidFill>
                  <a:srgbClr val="292929"/>
                </a:solidFill>
                <a:latin typeface="Microsoft Sans Serif"/>
                <a:cs typeface="Microsoft Sans Serif"/>
              </a:rPr>
              <a:t> </a:t>
            </a:r>
            <a:r>
              <a:rPr lang="es-ES" sz="1550" spc="-20" dirty="0">
                <a:solidFill>
                  <a:srgbClr val="292929"/>
                </a:solidFill>
                <a:latin typeface="Microsoft Sans Serif"/>
                <a:cs typeface="Microsoft Sans Serif"/>
              </a:rPr>
              <a:t>Site</a:t>
            </a:r>
            <a:endParaRPr lang="es-ES" sz="1550" dirty="0">
              <a:latin typeface="Microsoft Sans Serif"/>
              <a:cs typeface="Microsoft Sans Serif"/>
            </a:endParaRPr>
          </a:p>
          <a:p>
            <a:pPr marL="699135" lvl="1" indent="-229235">
              <a:lnSpc>
                <a:spcPct val="100000"/>
              </a:lnSpc>
              <a:spcBef>
                <a:spcPts val="1445"/>
              </a:spcBef>
              <a:buFont typeface="Arial"/>
              <a:buChar char="•"/>
              <a:tabLst>
                <a:tab pos="699135" algn="l"/>
              </a:tabLst>
            </a:pPr>
            <a:r>
              <a:rPr lang="es-ES" sz="1550" spc="-30" dirty="0" err="1">
                <a:solidFill>
                  <a:srgbClr val="292929"/>
                </a:solidFill>
                <a:latin typeface="Microsoft Sans Serif"/>
                <a:cs typeface="Microsoft Sans Serif"/>
              </a:rPr>
              <a:t>Payload</a:t>
            </a:r>
            <a:r>
              <a:rPr lang="es-ES" sz="1550" spc="-35" dirty="0">
                <a:solidFill>
                  <a:srgbClr val="292929"/>
                </a:solidFill>
                <a:latin typeface="Microsoft Sans Serif"/>
                <a:cs typeface="Microsoft Sans Serif"/>
              </a:rPr>
              <a:t> </a:t>
            </a:r>
            <a:r>
              <a:rPr lang="es-ES" sz="1550" spc="-10" dirty="0">
                <a:solidFill>
                  <a:srgbClr val="292929"/>
                </a:solidFill>
                <a:latin typeface="Microsoft Sans Serif"/>
                <a:cs typeface="Microsoft Sans Serif"/>
              </a:rPr>
              <a:t>vs.</a:t>
            </a:r>
            <a:r>
              <a:rPr lang="es-ES" sz="1550" spc="-30" dirty="0">
                <a:solidFill>
                  <a:srgbClr val="292929"/>
                </a:solidFill>
                <a:latin typeface="Microsoft Sans Serif"/>
                <a:cs typeface="Microsoft Sans Serif"/>
              </a:rPr>
              <a:t> </a:t>
            </a:r>
            <a:r>
              <a:rPr lang="es-ES" sz="1550" spc="-35" dirty="0" err="1">
                <a:solidFill>
                  <a:srgbClr val="292929"/>
                </a:solidFill>
                <a:latin typeface="Microsoft Sans Serif"/>
                <a:cs typeface="Microsoft Sans Serif"/>
              </a:rPr>
              <a:t>Launch</a:t>
            </a:r>
            <a:r>
              <a:rPr lang="es-ES" sz="1550" dirty="0">
                <a:solidFill>
                  <a:srgbClr val="292929"/>
                </a:solidFill>
                <a:latin typeface="Microsoft Sans Serif"/>
                <a:cs typeface="Microsoft Sans Serif"/>
              </a:rPr>
              <a:t> </a:t>
            </a:r>
            <a:r>
              <a:rPr lang="es-ES" sz="1550" spc="-20" dirty="0">
                <a:solidFill>
                  <a:srgbClr val="292929"/>
                </a:solidFill>
                <a:latin typeface="Microsoft Sans Serif"/>
                <a:cs typeface="Microsoft Sans Serif"/>
              </a:rPr>
              <a:t>Site</a:t>
            </a:r>
            <a:endParaRPr lang="es-ES" sz="1550" dirty="0">
              <a:latin typeface="Microsoft Sans Serif"/>
              <a:cs typeface="Microsoft Sans Serif"/>
            </a:endParaRPr>
          </a:p>
          <a:p>
            <a:pPr marL="699135" lvl="1" indent="-229235">
              <a:lnSpc>
                <a:spcPct val="100000"/>
              </a:lnSpc>
              <a:spcBef>
                <a:spcPts val="1520"/>
              </a:spcBef>
              <a:buFont typeface="Arial"/>
              <a:buChar char="•"/>
              <a:tabLst>
                <a:tab pos="699135" algn="l"/>
              </a:tabLst>
            </a:pPr>
            <a:r>
              <a:rPr lang="es-ES" sz="1550" dirty="0" err="1">
                <a:solidFill>
                  <a:srgbClr val="292929"/>
                </a:solidFill>
                <a:latin typeface="Microsoft Sans Serif"/>
                <a:cs typeface="Microsoft Sans Serif"/>
              </a:rPr>
              <a:t>Orbit</a:t>
            </a:r>
            <a:r>
              <a:rPr lang="es-ES" sz="1550" spc="85" dirty="0">
                <a:solidFill>
                  <a:srgbClr val="292929"/>
                </a:solidFill>
                <a:latin typeface="Microsoft Sans Serif"/>
                <a:cs typeface="Microsoft Sans Serif"/>
              </a:rPr>
              <a:t> </a:t>
            </a:r>
            <a:r>
              <a:rPr lang="es-ES" sz="1550" spc="-25" dirty="0">
                <a:solidFill>
                  <a:srgbClr val="292929"/>
                </a:solidFill>
                <a:latin typeface="Microsoft Sans Serif"/>
                <a:cs typeface="Microsoft Sans Serif"/>
              </a:rPr>
              <a:t>vs.</a:t>
            </a:r>
            <a:r>
              <a:rPr lang="es-ES" sz="1550" spc="20" dirty="0">
                <a:solidFill>
                  <a:srgbClr val="292929"/>
                </a:solidFill>
                <a:latin typeface="Microsoft Sans Serif"/>
                <a:cs typeface="Microsoft Sans Serif"/>
              </a:rPr>
              <a:t> </a:t>
            </a:r>
            <a:r>
              <a:rPr lang="es-ES" sz="1550" dirty="0">
                <a:solidFill>
                  <a:srgbClr val="292929"/>
                </a:solidFill>
                <a:latin typeface="Microsoft Sans Serif"/>
                <a:cs typeface="Microsoft Sans Serif"/>
              </a:rPr>
              <a:t>Flight</a:t>
            </a:r>
            <a:r>
              <a:rPr lang="es-ES" sz="1550" spc="160" dirty="0">
                <a:solidFill>
                  <a:srgbClr val="292929"/>
                </a:solidFill>
                <a:latin typeface="Microsoft Sans Serif"/>
                <a:cs typeface="Microsoft Sans Serif"/>
              </a:rPr>
              <a:t> </a:t>
            </a:r>
            <a:r>
              <a:rPr lang="es-ES" sz="1550" spc="-10" dirty="0" err="1">
                <a:solidFill>
                  <a:srgbClr val="292929"/>
                </a:solidFill>
                <a:latin typeface="Microsoft Sans Serif"/>
                <a:cs typeface="Microsoft Sans Serif"/>
              </a:rPr>
              <a:t>Number</a:t>
            </a:r>
            <a:endParaRPr lang="es-ES" sz="1550" dirty="0">
              <a:latin typeface="Microsoft Sans Serif"/>
              <a:cs typeface="Microsoft Sans Serif"/>
            </a:endParaRPr>
          </a:p>
          <a:p>
            <a:pPr marL="699135" lvl="1" indent="-229235">
              <a:lnSpc>
                <a:spcPct val="100000"/>
              </a:lnSpc>
              <a:spcBef>
                <a:spcPts val="1445"/>
              </a:spcBef>
              <a:buFont typeface="Arial"/>
              <a:buChar char="•"/>
              <a:tabLst>
                <a:tab pos="699135" algn="l"/>
              </a:tabLst>
            </a:pPr>
            <a:r>
              <a:rPr lang="es-ES" sz="1550" spc="-30" dirty="0" err="1">
                <a:solidFill>
                  <a:srgbClr val="292929"/>
                </a:solidFill>
                <a:latin typeface="Microsoft Sans Serif"/>
                <a:cs typeface="Microsoft Sans Serif"/>
              </a:rPr>
              <a:t>Payload</a:t>
            </a:r>
            <a:r>
              <a:rPr lang="es-ES" sz="1550" spc="30" dirty="0">
                <a:solidFill>
                  <a:srgbClr val="292929"/>
                </a:solidFill>
                <a:latin typeface="Microsoft Sans Serif"/>
                <a:cs typeface="Microsoft Sans Serif"/>
              </a:rPr>
              <a:t> </a:t>
            </a:r>
            <a:r>
              <a:rPr lang="es-ES" sz="1550" spc="-10" dirty="0">
                <a:solidFill>
                  <a:srgbClr val="292929"/>
                </a:solidFill>
                <a:latin typeface="Microsoft Sans Serif"/>
                <a:cs typeface="Microsoft Sans Serif"/>
              </a:rPr>
              <a:t>vs.</a:t>
            </a:r>
            <a:r>
              <a:rPr lang="es-ES" sz="1550" spc="35" dirty="0">
                <a:solidFill>
                  <a:srgbClr val="292929"/>
                </a:solidFill>
                <a:latin typeface="Microsoft Sans Serif"/>
                <a:cs typeface="Microsoft Sans Serif"/>
              </a:rPr>
              <a:t> </a:t>
            </a:r>
            <a:r>
              <a:rPr lang="es-ES" sz="1550" dirty="0" err="1">
                <a:solidFill>
                  <a:srgbClr val="292929"/>
                </a:solidFill>
                <a:latin typeface="Microsoft Sans Serif"/>
                <a:cs typeface="Microsoft Sans Serif"/>
              </a:rPr>
              <a:t>Orbit</a:t>
            </a:r>
            <a:r>
              <a:rPr lang="es-ES" sz="1550" spc="35" dirty="0">
                <a:solidFill>
                  <a:srgbClr val="292929"/>
                </a:solidFill>
                <a:latin typeface="Microsoft Sans Serif"/>
                <a:cs typeface="Microsoft Sans Serif"/>
              </a:rPr>
              <a:t> </a:t>
            </a:r>
            <a:r>
              <a:rPr lang="es-ES" sz="1550" spc="-20" dirty="0" err="1">
                <a:solidFill>
                  <a:srgbClr val="292929"/>
                </a:solidFill>
                <a:latin typeface="Microsoft Sans Serif"/>
                <a:cs typeface="Microsoft Sans Serif"/>
              </a:rPr>
              <a:t>Type</a:t>
            </a:r>
            <a:endParaRPr lang="es-ES" sz="1550" dirty="0">
              <a:latin typeface="Microsoft Sans Serif"/>
              <a:cs typeface="Microsoft Sans Serif"/>
            </a:endParaRPr>
          </a:p>
          <a:p>
            <a:pPr marL="699135" lvl="1" indent="-229235">
              <a:lnSpc>
                <a:spcPct val="100000"/>
              </a:lnSpc>
              <a:spcBef>
                <a:spcPts val="1445"/>
              </a:spcBef>
              <a:buFont typeface="Arial"/>
              <a:buChar char="•"/>
              <a:tabLst>
                <a:tab pos="699135" algn="l"/>
              </a:tabLst>
            </a:pPr>
            <a:r>
              <a:rPr lang="es-ES" sz="1550" dirty="0" err="1">
                <a:solidFill>
                  <a:srgbClr val="292929"/>
                </a:solidFill>
                <a:latin typeface="Microsoft Sans Serif"/>
                <a:cs typeface="Microsoft Sans Serif"/>
              </a:rPr>
              <a:t>Orbit</a:t>
            </a:r>
            <a:r>
              <a:rPr lang="es-ES" sz="1550" spc="35" dirty="0">
                <a:solidFill>
                  <a:srgbClr val="292929"/>
                </a:solidFill>
                <a:latin typeface="Microsoft Sans Serif"/>
                <a:cs typeface="Microsoft Sans Serif"/>
              </a:rPr>
              <a:t> </a:t>
            </a:r>
            <a:r>
              <a:rPr lang="es-ES" sz="1550" spc="-25" dirty="0">
                <a:solidFill>
                  <a:srgbClr val="292929"/>
                </a:solidFill>
                <a:latin typeface="Microsoft Sans Serif"/>
                <a:cs typeface="Microsoft Sans Serif"/>
              </a:rPr>
              <a:t>vs.</a:t>
            </a:r>
            <a:r>
              <a:rPr lang="es-ES" sz="1550" spc="-20" dirty="0">
                <a:solidFill>
                  <a:srgbClr val="292929"/>
                </a:solidFill>
                <a:latin typeface="Microsoft Sans Serif"/>
                <a:cs typeface="Microsoft Sans Serif"/>
              </a:rPr>
              <a:t> </a:t>
            </a:r>
            <a:r>
              <a:rPr lang="es-ES" sz="1550" spc="-25" dirty="0" err="1">
                <a:solidFill>
                  <a:srgbClr val="292929"/>
                </a:solidFill>
                <a:latin typeface="Microsoft Sans Serif"/>
                <a:cs typeface="Microsoft Sans Serif"/>
              </a:rPr>
              <a:t>Payload</a:t>
            </a:r>
            <a:r>
              <a:rPr lang="es-ES" sz="1550" spc="100" dirty="0">
                <a:solidFill>
                  <a:srgbClr val="292929"/>
                </a:solidFill>
                <a:latin typeface="Microsoft Sans Serif"/>
                <a:cs typeface="Microsoft Sans Serif"/>
              </a:rPr>
              <a:t> </a:t>
            </a:r>
            <a:r>
              <a:rPr lang="es-ES" sz="1550" spc="-20" dirty="0" err="1">
                <a:solidFill>
                  <a:srgbClr val="292929"/>
                </a:solidFill>
                <a:latin typeface="Microsoft Sans Serif"/>
                <a:cs typeface="Microsoft Sans Serif"/>
              </a:rPr>
              <a:t>Mass</a:t>
            </a:r>
            <a:endParaRPr lang="es-ES" sz="1550" dirty="0">
              <a:latin typeface="Microsoft Sans Serif"/>
              <a:cs typeface="Microsoft Sans Serif"/>
            </a:endParaRPr>
          </a:p>
        </p:txBody>
      </p:sp>
      <p:sp>
        <p:nvSpPr>
          <p:cNvPr id="6" name="object 4">
            <a:extLst>
              <a:ext uri="{FF2B5EF4-FFF2-40B4-BE49-F238E27FC236}">
                <a16:creationId xmlns:a16="http://schemas.microsoft.com/office/drawing/2014/main" id="{B453214D-F268-4884-CC03-5724F246AAF7}"/>
              </a:ext>
            </a:extLst>
          </p:cNvPr>
          <p:cNvSpPr txBox="1"/>
          <p:nvPr/>
        </p:nvSpPr>
        <p:spPr>
          <a:xfrm>
            <a:off x="4448872" y="1601256"/>
            <a:ext cx="3328035" cy="698268"/>
          </a:xfrm>
          <a:prstGeom prst="rect">
            <a:avLst/>
          </a:prstGeom>
        </p:spPr>
        <p:txBody>
          <a:bodyPr vert="horz" wrap="square" lIns="0" tIns="15875" rIns="0" bIns="0" rtlCol="0">
            <a:spAutoFit/>
          </a:bodyPr>
          <a:lstStyle/>
          <a:p>
            <a:pPr marL="241300" indent="-228600">
              <a:spcBef>
                <a:spcPts val="125"/>
              </a:spcBef>
              <a:buFont typeface="Arial"/>
              <a:buChar char="•"/>
              <a:tabLst>
                <a:tab pos="241300" algn="l"/>
              </a:tabLst>
            </a:pPr>
            <a:r>
              <a:rPr sz="2800" spc="-50" dirty="0"/>
              <a:t>Bar Graph</a:t>
            </a:r>
          </a:p>
          <a:p>
            <a:pPr marL="812800" lvl="1" indent="-342900">
              <a:lnSpc>
                <a:spcPct val="100000"/>
              </a:lnSpc>
              <a:spcBef>
                <a:spcPts val="80"/>
              </a:spcBef>
              <a:buFont typeface="Arial"/>
              <a:buChar char="•"/>
              <a:tabLst>
                <a:tab pos="812800" algn="l"/>
              </a:tabLst>
            </a:pPr>
            <a:r>
              <a:rPr sz="1550" spc="-80" dirty="0">
                <a:solidFill>
                  <a:srgbClr val="292929"/>
                </a:solidFill>
                <a:latin typeface="Microsoft Sans Serif"/>
                <a:cs typeface="Microsoft Sans Serif"/>
              </a:rPr>
              <a:t>Success</a:t>
            </a:r>
            <a:r>
              <a:rPr sz="1550" spc="20" dirty="0">
                <a:solidFill>
                  <a:srgbClr val="292929"/>
                </a:solidFill>
                <a:latin typeface="Microsoft Sans Serif"/>
                <a:cs typeface="Microsoft Sans Serif"/>
              </a:rPr>
              <a:t> </a:t>
            </a:r>
            <a:r>
              <a:rPr sz="1550" dirty="0">
                <a:solidFill>
                  <a:srgbClr val="292929"/>
                </a:solidFill>
                <a:latin typeface="Microsoft Sans Serif"/>
                <a:cs typeface="Microsoft Sans Serif"/>
              </a:rPr>
              <a:t>rate </a:t>
            </a:r>
            <a:r>
              <a:rPr sz="1550" spc="-10" dirty="0">
                <a:solidFill>
                  <a:srgbClr val="292929"/>
                </a:solidFill>
                <a:latin typeface="Microsoft Sans Serif"/>
                <a:cs typeface="Microsoft Sans Serif"/>
              </a:rPr>
              <a:t>vs.</a:t>
            </a:r>
            <a:r>
              <a:rPr sz="1550" spc="-15" dirty="0">
                <a:solidFill>
                  <a:srgbClr val="292929"/>
                </a:solidFill>
                <a:latin typeface="Microsoft Sans Serif"/>
                <a:cs typeface="Microsoft Sans Serif"/>
              </a:rPr>
              <a:t> </a:t>
            </a:r>
            <a:r>
              <a:rPr sz="1550" spc="-20" dirty="0">
                <a:solidFill>
                  <a:srgbClr val="292929"/>
                </a:solidFill>
                <a:latin typeface="Microsoft Sans Serif"/>
                <a:cs typeface="Microsoft Sans Serif"/>
              </a:rPr>
              <a:t>Orbit</a:t>
            </a:r>
            <a:endParaRPr sz="1550" dirty="0">
              <a:latin typeface="Microsoft Sans Serif"/>
              <a:cs typeface="Microsoft Sans Serif"/>
            </a:endParaRPr>
          </a:p>
        </p:txBody>
      </p:sp>
      <p:sp>
        <p:nvSpPr>
          <p:cNvPr id="7" name="object 5">
            <a:extLst>
              <a:ext uri="{FF2B5EF4-FFF2-40B4-BE49-F238E27FC236}">
                <a16:creationId xmlns:a16="http://schemas.microsoft.com/office/drawing/2014/main" id="{07A5C008-434E-AC15-F186-5C98667CF259}"/>
              </a:ext>
            </a:extLst>
          </p:cNvPr>
          <p:cNvSpPr txBox="1"/>
          <p:nvPr/>
        </p:nvSpPr>
        <p:spPr>
          <a:xfrm>
            <a:off x="7757591" y="1549671"/>
            <a:ext cx="3862704" cy="698268"/>
          </a:xfrm>
          <a:prstGeom prst="rect">
            <a:avLst/>
          </a:prstGeom>
        </p:spPr>
        <p:txBody>
          <a:bodyPr vert="horz" wrap="square" lIns="0" tIns="15875" rIns="0" bIns="0" rtlCol="0">
            <a:spAutoFit/>
          </a:bodyPr>
          <a:lstStyle/>
          <a:p>
            <a:pPr marL="241300" indent="-228600">
              <a:lnSpc>
                <a:spcPct val="100000"/>
              </a:lnSpc>
              <a:spcBef>
                <a:spcPts val="125"/>
              </a:spcBef>
              <a:buFont typeface="Arial"/>
              <a:buChar char="•"/>
              <a:tabLst>
                <a:tab pos="241300" algn="l"/>
              </a:tabLst>
            </a:pPr>
            <a:r>
              <a:rPr sz="2800" spc="-50" dirty="0"/>
              <a:t>Line Graph</a:t>
            </a:r>
          </a:p>
          <a:p>
            <a:pPr marL="755650" lvl="1" indent="-285750">
              <a:lnSpc>
                <a:spcPct val="100000"/>
              </a:lnSpc>
              <a:spcBef>
                <a:spcPts val="80"/>
              </a:spcBef>
              <a:buFont typeface="Arial"/>
              <a:buChar char="•"/>
              <a:tabLst>
                <a:tab pos="755650" algn="l"/>
              </a:tabLst>
            </a:pPr>
            <a:r>
              <a:rPr sz="1550" spc="-80" dirty="0">
                <a:solidFill>
                  <a:srgbClr val="292929"/>
                </a:solidFill>
                <a:latin typeface="Microsoft Sans Serif"/>
                <a:cs typeface="Microsoft Sans Serif"/>
              </a:rPr>
              <a:t>Success</a:t>
            </a:r>
            <a:r>
              <a:rPr sz="1550" spc="20" dirty="0">
                <a:solidFill>
                  <a:srgbClr val="292929"/>
                </a:solidFill>
                <a:latin typeface="Microsoft Sans Serif"/>
                <a:cs typeface="Microsoft Sans Serif"/>
              </a:rPr>
              <a:t> </a:t>
            </a:r>
            <a:r>
              <a:rPr sz="1550" dirty="0">
                <a:solidFill>
                  <a:srgbClr val="292929"/>
                </a:solidFill>
                <a:latin typeface="Microsoft Sans Serif"/>
                <a:cs typeface="Microsoft Sans Serif"/>
              </a:rPr>
              <a:t>rate </a:t>
            </a:r>
            <a:r>
              <a:rPr sz="1550" spc="-10" dirty="0">
                <a:solidFill>
                  <a:srgbClr val="292929"/>
                </a:solidFill>
                <a:latin typeface="Microsoft Sans Serif"/>
                <a:cs typeface="Microsoft Sans Serif"/>
              </a:rPr>
              <a:t>vs.</a:t>
            </a:r>
            <a:r>
              <a:rPr sz="1550" spc="-15" dirty="0">
                <a:solidFill>
                  <a:srgbClr val="292929"/>
                </a:solidFill>
                <a:latin typeface="Microsoft Sans Serif"/>
                <a:cs typeface="Microsoft Sans Serif"/>
              </a:rPr>
              <a:t> </a:t>
            </a:r>
            <a:r>
              <a:rPr sz="1550" spc="-20" dirty="0">
                <a:solidFill>
                  <a:srgbClr val="292929"/>
                </a:solidFill>
                <a:latin typeface="Microsoft Sans Serif"/>
                <a:cs typeface="Microsoft Sans Serif"/>
              </a:rPr>
              <a:t>Year</a:t>
            </a:r>
            <a:endParaRPr sz="1550" dirty="0">
              <a:latin typeface="Microsoft Sans Serif"/>
              <a:cs typeface="Microsoft Sans Serif"/>
            </a:endParaRPr>
          </a:p>
        </p:txBody>
      </p:sp>
      <p:sp>
        <p:nvSpPr>
          <p:cNvPr id="9" name="CuadroTexto 8">
            <a:extLst>
              <a:ext uri="{FF2B5EF4-FFF2-40B4-BE49-F238E27FC236}">
                <a16:creationId xmlns:a16="http://schemas.microsoft.com/office/drawing/2014/main" id="{BC45CA5E-976D-4DD2-311A-B3CD2D22A133}"/>
              </a:ext>
            </a:extLst>
          </p:cNvPr>
          <p:cNvSpPr txBox="1"/>
          <p:nvPr/>
        </p:nvSpPr>
        <p:spPr>
          <a:xfrm>
            <a:off x="511382" y="5102243"/>
            <a:ext cx="6092686" cy="923330"/>
          </a:xfrm>
          <a:prstGeom prst="rect">
            <a:avLst/>
          </a:prstGeom>
          <a:noFill/>
        </p:spPr>
        <p:txBody>
          <a:bodyPr wrap="square">
            <a:spAutoFit/>
          </a:bodyPr>
          <a:lstStyle/>
          <a:p>
            <a:r>
              <a:rPr lang="es-ES" dirty="0">
                <a:hlinkClick r:id="rId3"/>
              </a:rPr>
              <a:t>https://github.com/GlexyMS/GLEXY--CAPSTONE-FALCON-9-PROJECT/blob/main/jupyter-labs-eda-dataviz.ipynb.jupyterlite.ipynb</a:t>
            </a:r>
            <a:endParaRPr lang="es-E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object 2">
            <a:extLst>
              <a:ext uri="{FF2B5EF4-FFF2-40B4-BE49-F238E27FC236}">
                <a16:creationId xmlns:a16="http://schemas.microsoft.com/office/drawing/2014/main" id="{5E074C35-C7C5-549A-635D-421E5A076F07}"/>
              </a:ext>
            </a:extLst>
          </p:cNvPr>
          <p:cNvSpPr txBox="1"/>
          <p:nvPr/>
        </p:nvSpPr>
        <p:spPr>
          <a:xfrm>
            <a:off x="734028" y="1324518"/>
            <a:ext cx="10697845" cy="4724948"/>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1800" spc="-150" dirty="0">
                <a:solidFill>
                  <a:srgbClr val="292929"/>
                </a:solidFill>
                <a:latin typeface="Microsoft Sans Serif"/>
                <a:cs typeface="Microsoft Sans Serif"/>
              </a:rPr>
              <a:t>We</a:t>
            </a:r>
            <a:r>
              <a:rPr sz="1800" spc="30" dirty="0">
                <a:solidFill>
                  <a:srgbClr val="292929"/>
                </a:solidFill>
                <a:latin typeface="Microsoft Sans Serif"/>
                <a:cs typeface="Microsoft Sans Serif"/>
              </a:rPr>
              <a:t> </a:t>
            </a:r>
            <a:r>
              <a:rPr sz="1800" spc="-25" dirty="0">
                <a:solidFill>
                  <a:srgbClr val="292929"/>
                </a:solidFill>
                <a:latin typeface="Microsoft Sans Serif"/>
                <a:cs typeface="Microsoft Sans Serif"/>
              </a:rPr>
              <a:t>performed</a:t>
            </a:r>
            <a:r>
              <a:rPr sz="1800" spc="-95" dirty="0">
                <a:solidFill>
                  <a:srgbClr val="292929"/>
                </a:solidFill>
                <a:latin typeface="Microsoft Sans Serif"/>
                <a:cs typeface="Microsoft Sans Serif"/>
              </a:rPr>
              <a:t> </a:t>
            </a:r>
            <a:r>
              <a:rPr sz="1800" spc="-165" dirty="0">
                <a:solidFill>
                  <a:srgbClr val="292929"/>
                </a:solidFill>
                <a:latin typeface="Microsoft Sans Serif"/>
                <a:cs typeface="Microsoft Sans Serif"/>
              </a:rPr>
              <a:t>SQL</a:t>
            </a:r>
            <a:r>
              <a:rPr sz="1800" spc="25" dirty="0">
                <a:solidFill>
                  <a:srgbClr val="292929"/>
                </a:solidFill>
                <a:latin typeface="Microsoft Sans Serif"/>
                <a:cs typeface="Microsoft Sans Serif"/>
              </a:rPr>
              <a:t> </a:t>
            </a:r>
            <a:r>
              <a:rPr sz="1800" spc="-35" dirty="0">
                <a:solidFill>
                  <a:srgbClr val="292929"/>
                </a:solidFill>
                <a:latin typeface="Microsoft Sans Serif"/>
                <a:cs typeface="Microsoft Sans Serif"/>
              </a:rPr>
              <a:t>queries</a:t>
            </a:r>
            <a:endParaRPr sz="1800" dirty="0">
              <a:latin typeface="Microsoft Sans Serif"/>
              <a:cs typeface="Microsoft Sans Serif"/>
            </a:endParaRPr>
          </a:p>
          <a:p>
            <a:pPr marL="699135" lvl="1" indent="-229235">
              <a:lnSpc>
                <a:spcPct val="100000"/>
              </a:lnSpc>
              <a:spcBef>
                <a:spcPts val="1395"/>
              </a:spcBef>
              <a:buFont typeface="Arial"/>
              <a:buChar char="•"/>
              <a:tabLst>
                <a:tab pos="699135" algn="l"/>
              </a:tabLst>
            </a:pPr>
            <a:r>
              <a:rPr sz="1400" spc="-10" dirty="0">
                <a:solidFill>
                  <a:srgbClr val="292929"/>
                </a:solidFill>
                <a:latin typeface="Microsoft Sans Serif"/>
                <a:cs typeface="Microsoft Sans Serif"/>
              </a:rPr>
              <a:t>Displaying</a:t>
            </a:r>
            <a:r>
              <a:rPr sz="1400" spc="-85"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65" dirty="0">
                <a:solidFill>
                  <a:srgbClr val="292929"/>
                </a:solidFill>
                <a:latin typeface="Microsoft Sans Serif"/>
                <a:cs typeface="Microsoft Sans Serif"/>
              </a:rPr>
              <a:t>names</a:t>
            </a:r>
            <a:r>
              <a:rPr sz="1400" spc="-100" dirty="0">
                <a:solidFill>
                  <a:srgbClr val="292929"/>
                </a:solidFill>
                <a:latin typeface="Microsoft Sans Serif"/>
                <a:cs typeface="Microsoft Sans Serif"/>
              </a:rPr>
              <a:t> </a:t>
            </a:r>
            <a:r>
              <a:rPr sz="1400" dirty="0">
                <a:solidFill>
                  <a:srgbClr val="292929"/>
                </a:solidFill>
                <a:latin typeface="Microsoft Sans Serif"/>
                <a:cs typeface="Microsoft Sans Serif"/>
              </a:rPr>
              <a:t>of</a:t>
            </a:r>
            <a:r>
              <a:rPr sz="1400" spc="35"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20" dirty="0">
                <a:solidFill>
                  <a:srgbClr val="292929"/>
                </a:solidFill>
                <a:latin typeface="Microsoft Sans Serif"/>
                <a:cs typeface="Microsoft Sans Serif"/>
              </a:rPr>
              <a:t> </a:t>
            </a:r>
            <a:r>
              <a:rPr sz="1400" spc="-10" dirty="0">
                <a:solidFill>
                  <a:srgbClr val="292929"/>
                </a:solidFill>
                <a:latin typeface="Microsoft Sans Serif"/>
                <a:cs typeface="Microsoft Sans Serif"/>
              </a:rPr>
              <a:t>unique</a:t>
            </a:r>
            <a:r>
              <a:rPr sz="1400" spc="-50" dirty="0">
                <a:solidFill>
                  <a:srgbClr val="292929"/>
                </a:solidFill>
                <a:latin typeface="Microsoft Sans Serif"/>
                <a:cs typeface="Microsoft Sans Serif"/>
              </a:rPr>
              <a:t> </a:t>
            </a:r>
            <a:r>
              <a:rPr sz="1400" spc="-45" dirty="0">
                <a:solidFill>
                  <a:srgbClr val="292929"/>
                </a:solidFill>
                <a:latin typeface="Microsoft Sans Serif"/>
                <a:cs typeface="Microsoft Sans Serif"/>
              </a:rPr>
              <a:t>lauunch</a:t>
            </a:r>
            <a:r>
              <a:rPr sz="1400" spc="-85" dirty="0">
                <a:solidFill>
                  <a:srgbClr val="292929"/>
                </a:solidFill>
                <a:latin typeface="Microsoft Sans Serif"/>
                <a:cs typeface="Microsoft Sans Serif"/>
              </a:rPr>
              <a:t> </a:t>
            </a:r>
            <a:r>
              <a:rPr sz="1400" spc="-20" dirty="0">
                <a:solidFill>
                  <a:srgbClr val="292929"/>
                </a:solidFill>
                <a:latin typeface="Microsoft Sans Serif"/>
                <a:cs typeface="Microsoft Sans Serif"/>
              </a:rPr>
              <a:t>sites</a:t>
            </a:r>
            <a:r>
              <a:rPr sz="1400" spc="-35" dirty="0">
                <a:solidFill>
                  <a:srgbClr val="292929"/>
                </a:solidFill>
                <a:latin typeface="Microsoft Sans Serif"/>
                <a:cs typeface="Microsoft Sans Serif"/>
              </a:rPr>
              <a:t> </a:t>
            </a:r>
            <a:r>
              <a:rPr sz="1400" dirty="0">
                <a:solidFill>
                  <a:srgbClr val="292929"/>
                </a:solidFill>
                <a:latin typeface="Microsoft Sans Serif"/>
                <a:cs typeface="Microsoft Sans Serif"/>
              </a:rPr>
              <a:t>in</a:t>
            </a:r>
            <a:r>
              <a:rPr sz="1400" spc="-20"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25" dirty="0">
                <a:solidFill>
                  <a:srgbClr val="292929"/>
                </a:solidFill>
                <a:latin typeface="Microsoft Sans Serif"/>
                <a:cs typeface="Microsoft Sans Serif"/>
              </a:rPr>
              <a:t> </a:t>
            </a:r>
            <a:r>
              <a:rPr sz="1400" spc="-60" dirty="0">
                <a:solidFill>
                  <a:srgbClr val="292929"/>
                </a:solidFill>
                <a:latin typeface="Microsoft Sans Serif"/>
                <a:cs typeface="Microsoft Sans Serif"/>
              </a:rPr>
              <a:t>space</a:t>
            </a:r>
            <a:r>
              <a:rPr sz="1400" spc="20" dirty="0">
                <a:solidFill>
                  <a:srgbClr val="292929"/>
                </a:solidFill>
                <a:latin typeface="Microsoft Sans Serif"/>
                <a:cs typeface="Microsoft Sans Serif"/>
              </a:rPr>
              <a:t> </a:t>
            </a:r>
            <a:r>
              <a:rPr sz="1400" spc="-10" dirty="0">
                <a:solidFill>
                  <a:srgbClr val="292929"/>
                </a:solidFill>
                <a:latin typeface="Microsoft Sans Serif"/>
                <a:cs typeface="Microsoft Sans Serif"/>
              </a:rPr>
              <a:t>mission.</a:t>
            </a:r>
            <a:endParaRPr sz="1400" dirty="0">
              <a:latin typeface="Microsoft Sans Serif"/>
              <a:cs typeface="Microsoft Sans Serif"/>
            </a:endParaRPr>
          </a:p>
          <a:p>
            <a:pPr marL="699135" lvl="1" indent="-229235">
              <a:lnSpc>
                <a:spcPct val="100000"/>
              </a:lnSpc>
              <a:spcBef>
                <a:spcPts val="1400"/>
              </a:spcBef>
              <a:buFont typeface="Arial"/>
              <a:buChar char="•"/>
              <a:tabLst>
                <a:tab pos="699135" algn="l"/>
              </a:tabLst>
            </a:pPr>
            <a:r>
              <a:rPr sz="1400" spc="-25" dirty="0">
                <a:solidFill>
                  <a:srgbClr val="292929"/>
                </a:solidFill>
                <a:latin typeface="Microsoft Sans Serif"/>
                <a:cs typeface="Microsoft Sans Serif"/>
              </a:rPr>
              <a:t>Display</a:t>
            </a:r>
            <a:r>
              <a:rPr sz="1400" spc="-45" dirty="0">
                <a:solidFill>
                  <a:srgbClr val="292929"/>
                </a:solidFill>
                <a:latin typeface="Microsoft Sans Serif"/>
                <a:cs typeface="Microsoft Sans Serif"/>
              </a:rPr>
              <a:t> </a:t>
            </a:r>
            <a:r>
              <a:rPr sz="1400" spc="85" dirty="0">
                <a:solidFill>
                  <a:srgbClr val="292929"/>
                </a:solidFill>
                <a:latin typeface="Microsoft Sans Serif"/>
                <a:cs typeface="Microsoft Sans Serif"/>
              </a:rPr>
              <a:t>5</a:t>
            </a:r>
            <a:r>
              <a:rPr sz="1400" spc="55" dirty="0">
                <a:solidFill>
                  <a:srgbClr val="292929"/>
                </a:solidFill>
                <a:latin typeface="Microsoft Sans Serif"/>
                <a:cs typeface="Microsoft Sans Serif"/>
              </a:rPr>
              <a:t> </a:t>
            </a:r>
            <a:r>
              <a:rPr sz="1400" spc="-20" dirty="0">
                <a:solidFill>
                  <a:srgbClr val="292929"/>
                </a:solidFill>
                <a:latin typeface="Microsoft Sans Serif"/>
                <a:cs typeface="Microsoft Sans Serif"/>
              </a:rPr>
              <a:t>records</a:t>
            </a:r>
            <a:r>
              <a:rPr sz="1400" spc="-85" dirty="0">
                <a:solidFill>
                  <a:srgbClr val="292929"/>
                </a:solidFill>
                <a:latin typeface="Microsoft Sans Serif"/>
                <a:cs typeface="Microsoft Sans Serif"/>
              </a:rPr>
              <a:t> </a:t>
            </a:r>
            <a:r>
              <a:rPr sz="1400" spc="-20" dirty="0">
                <a:solidFill>
                  <a:srgbClr val="292929"/>
                </a:solidFill>
                <a:latin typeface="Microsoft Sans Serif"/>
                <a:cs typeface="Microsoft Sans Serif"/>
              </a:rPr>
              <a:t>where</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launch</a:t>
            </a:r>
            <a:r>
              <a:rPr sz="1400" spc="10" dirty="0">
                <a:solidFill>
                  <a:srgbClr val="292929"/>
                </a:solidFill>
                <a:latin typeface="Microsoft Sans Serif"/>
                <a:cs typeface="Microsoft Sans Serif"/>
              </a:rPr>
              <a:t> </a:t>
            </a:r>
            <a:r>
              <a:rPr sz="1400" spc="-30" dirty="0">
                <a:solidFill>
                  <a:srgbClr val="292929"/>
                </a:solidFill>
                <a:latin typeface="Microsoft Sans Serif"/>
                <a:cs typeface="Microsoft Sans Serif"/>
              </a:rPr>
              <a:t>sites</a:t>
            </a:r>
            <a:r>
              <a:rPr sz="1400" spc="-85" dirty="0">
                <a:solidFill>
                  <a:srgbClr val="292929"/>
                </a:solidFill>
                <a:latin typeface="Microsoft Sans Serif"/>
                <a:cs typeface="Microsoft Sans Serif"/>
              </a:rPr>
              <a:t> </a:t>
            </a:r>
            <a:r>
              <a:rPr sz="1400" dirty="0">
                <a:solidFill>
                  <a:srgbClr val="292929"/>
                </a:solidFill>
                <a:latin typeface="Microsoft Sans Serif"/>
                <a:cs typeface="Microsoft Sans Serif"/>
              </a:rPr>
              <a:t>begin</a:t>
            </a:r>
            <a:r>
              <a:rPr sz="1400" spc="-70" dirty="0">
                <a:solidFill>
                  <a:srgbClr val="292929"/>
                </a:solidFill>
                <a:latin typeface="Microsoft Sans Serif"/>
                <a:cs typeface="Microsoft Sans Serif"/>
              </a:rPr>
              <a:t> </a:t>
            </a:r>
            <a:r>
              <a:rPr sz="1400" dirty="0">
                <a:solidFill>
                  <a:srgbClr val="292929"/>
                </a:solidFill>
                <a:latin typeface="Microsoft Sans Serif"/>
                <a:cs typeface="Microsoft Sans Serif"/>
              </a:rPr>
              <a:t>with</a:t>
            </a:r>
            <a:r>
              <a:rPr sz="1400" spc="10"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dirty="0">
                <a:solidFill>
                  <a:srgbClr val="292929"/>
                </a:solidFill>
                <a:latin typeface="Microsoft Sans Serif"/>
                <a:cs typeface="Microsoft Sans Serif"/>
              </a:rPr>
              <a:t>string</a:t>
            </a:r>
            <a:r>
              <a:rPr sz="1400" spc="-40" dirty="0">
                <a:solidFill>
                  <a:srgbClr val="292929"/>
                </a:solidFill>
                <a:latin typeface="Microsoft Sans Serif"/>
                <a:cs typeface="Microsoft Sans Serif"/>
              </a:rPr>
              <a:t> </a:t>
            </a:r>
            <a:r>
              <a:rPr sz="1400" spc="-10" dirty="0">
                <a:solidFill>
                  <a:srgbClr val="292929"/>
                </a:solidFill>
                <a:latin typeface="Microsoft Sans Serif"/>
                <a:cs typeface="Microsoft Sans Serif"/>
              </a:rPr>
              <a:t>'CCA'</a:t>
            </a:r>
            <a:endParaRPr sz="1400" dirty="0">
              <a:latin typeface="Microsoft Sans Serif"/>
              <a:cs typeface="Microsoft Sans Serif"/>
            </a:endParaRPr>
          </a:p>
          <a:p>
            <a:pPr marL="699135" lvl="1" indent="-229235">
              <a:lnSpc>
                <a:spcPct val="100000"/>
              </a:lnSpc>
              <a:spcBef>
                <a:spcPts val="1400"/>
              </a:spcBef>
              <a:buFont typeface="Arial"/>
              <a:buChar char="•"/>
              <a:tabLst>
                <a:tab pos="699135" algn="l"/>
              </a:tabLst>
            </a:pPr>
            <a:r>
              <a:rPr sz="1400" spc="-25" dirty="0">
                <a:solidFill>
                  <a:srgbClr val="292929"/>
                </a:solidFill>
                <a:latin typeface="Microsoft Sans Serif"/>
                <a:cs typeface="Microsoft Sans Serif"/>
              </a:rPr>
              <a:t>Display</a:t>
            </a:r>
            <a:r>
              <a:rPr sz="1400" spc="-70"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5" dirty="0">
                <a:solidFill>
                  <a:srgbClr val="292929"/>
                </a:solidFill>
                <a:latin typeface="Microsoft Sans Serif"/>
                <a:cs typeface="Microsoft Sans Serif"/>
              </a:rPr>
              <a:t> </a:t>
            </a:r>
            <a:r>
              <a:rPr sz="1400" dirty="0">
                <a:solidFill>
                  <a:srgbClr val="292929"/>
                </a:solidFill>
                <a:latin typeface="Microsoft Sans Serif"/>
                <a:cs typeface="Microsoft Sans Serif"/>
              </a:rPr>
              <a:t>total</a:t>
            </a:r>
            <a:r>
              <a:rPr sz="1400" spc="15" dirty="0">
                <a:solidFill>
                  <a:srgbClr val="292929"/>
                </a:solidFill>
                <a:latin typeface="Microsoft Sans Serif"/>
                <a:cs typeface="Microsoft Sans Serif"/>
              </a:rPr>
              <a:t> </a:t>
            </a:r>
            <a:r>
              <a:rPr sz="1400" spc="-10" dirty="0">
                <a:solidFill>
                  <a:srgbClr val="292929"/>
                </a:solidFill>
                <a:latin typeface="Microsoft Sans Serif"/>
                <a:cs typeface="Microsoft Sans Serif"/>
              </a:rPr>
              <a:t>payload</a:t>
            </a:r>
            <a:r>
              <a:rPr sz="1400" spc="10" dirty="0">
                <a:solidFill>
                  <a:srgbClr val="292929"/>
                </a:solidFill>
                <a:latin typeface="Microsoft Sans Serif"/>
                <a:cs typeface="Microsoft Sans Serif"/>
              </a:rPr>
              <a:t> </a:t>
            </a:r>
            <a:r>
              <a:rPr sz="1400" spc="-90" dirty="0">
                <a:solidFill>
                  <a:srgbClr val="292929"/>
                </a:solidFill>
                <a:latin typeface="Microsoft Sans Serif"/>
                <a:cs typeface="Microsoft Sans Serif"/>
              </a:rPr>
              <a:t>mass</a:t>
            </a:r>
            <a:r>
              <a:rPr sz="1400" spc="-25" dirty="0">
                <a:solidFill>
                  <a:srgbClr val="292929"/>
                </a:solidFill>
                <a:latin typeface="Microsoft Sans Serif"/>
                <a:cs typeface="Microsoft Sans Serif"/>
              </a:rPr>
              <a:t> </a:t>
            </a:r>
            <a:r>
              <a:rPr sz="1400" spc="-10" dirty="0">
                <a:solidFill>
                  <a:srgbClr val="292929"/>
                </a:solidFill>
                <a:latin typeface="Microsoft Sans Serif"/>
                <a:cs typeface="Microsoft Sans Serif"/>
              </a:rPr>
              <a:t>carried</a:t>
            </a:r>
            <a:r>
              <a:rPr sz="1400" spc="-65" dirty="0">
                <a:solidFill>
                  <a:srgbClr val="292929"/>
                </a:solidFill>
                <a:latin typeface="Microsoft Sans Serif"/>
                <a:cs typeface="Microsoft Sans Serif"/>
              </a:rPr>
              <a:t> </a:t>
            </a:r>
            <a:r>
              <a:rPr sz="1400" dirty="0">
                <a:solidFill>
                  <a:srgbClr val="292929"/>
                </a:solidFill>
                <a:latin typeface="Microsoft Sans Serif"/>
                <a:cs typeface="Microsoft Sans Serif"/>
              </a:rPr>
              <a:t>by</a:t>
            </a:r>
            <a:r>
              <a:rPr sz="1400" spc="-60" dirty="0">
                <a:solidFill>
                  <a:srgbClr val="292929"/>
                </a:solidFill>
                <a:latin typeface="Microsoft Sans Serif"/>
                <a:cs typeface="Microsoft Sans Serif"/>
              </a:rPr>
              <a:t> </a:t>
            </a:r>
            <a:r>
              <a:rPr sz="1400" spc="-10" dirty="0">
                <a:solidFill>
                  <a:srgbClr val="292929"/>
                </a:solidFill>
                <a:latin typeface="Microsoft Sans Serif"/>
                <a:cs typeface="Microsoft Sans Serif"/>
              </a:rPr>
              <a:t>boosters</a:t>
            </a:r>
            <a:r>
              <a:rPr sz="1400" spc="-35" dirty="0">
                <a:solidFill>
                  <a:srgbClr val="292929"/>
                </a:solidFill>
                <a:latin typeface="Microsoft Sans Serif"/>
                <a:cs typeface="Microsoft Sans Serif"/>
              </a:rPr>
              <a:t> launched</a:t>
            </a:r>
            <a:r>
              <a:rPr sz="1400" spc="-60" dirty="0">
                <a:solidFill>
                  <a:srgbClr val="292929"/>
                </a:solidFill>
                <a:latin typeface="Microsoft Sans Serif"/>
                <a:cs typeface="Microsoft Sans Serif"/>
              </a:rPr>
              <a:t> </a:t>
            </a:r>
            <a:r>
              <a:rPr sz="1400" dirty="0">
                <a:solidFill>
                  <a:srgbClr val="292929"/>
                </a:solidFill>
                <a:latin typeface="Microsoft Sans Serif"/>
                <a:cs typeface="Microsoft Sans Serif"/>
              </a:rPr>
              <a:t>by</a:t>
            </a:r>
            <a:r>
              <a:rPr sz="1400" spc="10" dirty="0">
                <a:solidFill>
                  <a:srgbClr val="292929"/>
                </a:solidFill>
                <a:latin typeface="Microsoft Sans Serif"/>
                <a:cs typeface="Microsoft Sans Serif"/>
              </a:rPr>
              <a:t> </a:t>
            </a:r>
            <a:r>
              <a:rPr sz="1400" spc="-100" dirty="0">
                <a:solidFill>
                  <a:srgbClr val="292929"/>
                </a:solidFill>
                <a:latin typeface="Microsoft Sans Serif"/>
                <a:cs typeface="Microsoft Sans Serif"/>
              </a:rPr>
              <a:t>NASA</a:t>
            </a:r>
            <a:r>
              <a:rPr sz="1400" spc="5" dirty="0">
                <a:solidFill>
                  <a:srgbClr val="292929"/>
                </a:solidFill>
                <a:latin typeface="Microsoft Sans Serif"/>
                <a:cs typeface="Microsoft Sans Serif"/>
              </a:rPr>
              <a:t> </a:t>
            </a:r>
            <a:r>
              <a:rPr sz="1400" spc="-10" dirty="0">
                <a:solidFill>
                  <a:srgbClr val="292929"/>
                </a:solidFill>
                <a:latin typeface="Microsoft Sans Serif"/>
                <a:cs typeface="Microsoft Sans Serif"/>
              </a:rPr>
              <a:t>(CRS).</a:t>
            </a:r>
            <a:endParaRPr sz="1400" dirty="0">
              <a:latin typeface="Microsoft Sans Serif"/>
              <a:cs typeface="Microsoft Sans Serif"/>
            </a:endParaRPr>
          </a:p>
          <a:p>
            <a:pPr marL="699135" lvl="1" indent="-229235">
              <a:lnSpc>
                <a:spcPct val="100000"/>
              </a:lnSpc>
              <a:spcBef>
                <a:spcPts val="1400"/>
              </a:spcBef>
              <a:buFont typeface="Arial"/>
              <a:buChar char="•"/>
              <a:tabLst>
                <a:tab pos="699135" algn="l"/>
              </a:tabLst>
            </a:pPr>
            <a:r>
              <a:rPr sz="1400" spc="-25" dirty="0">
                <a:solidFill>
                  <a:srgbClr val="292929"/>
                </a:solidFill>
                <a:latin typeface="Microsoft Sans Serif"/>
                <a:cs typeface="Microsoft Sans Serif"/>
              </a:rPr>
              <a:t>Display</a:t>
            </a:r>
            <a:r>
              <a:rPr sz="1400" spc="-55" dirty="0">
                <a:solidFill>
                  <a:srgbClr val="292929"/>
                </a:solidFill>
                <a:latin typeface="Microsoft Sans Serif"/>
                <a:cs typeface="Microsoft Sans Serif"/>
              </a:rPr>
              <a:t> </a:t>
            </a:r>
            <a:r>
              <a:rPr sz="1400" spc="-35" dirty="0">
                <a:solidFill>
                  <a:srgbClr val="292929"/>
                </a:solidFill>
                <a:latin typeface="Microsoft Sans Serif"/>
                <a:cs typeface="Microsoft Sans Serif"/>
              </a:rPr>
              <a:t>average</a:t>
            </a:r>
            <a:r>
              <a:rPr sz="1400" spc="-40" dirty="0">
                <a:solidFill>
                  <a:srgbClr val="292929"/>
                </a:solidFill>
                <a:latin typeface="Microsoft Sans Serif"/>
                <a:cs typeface="Microsoft Sans Serif"/>
              </a:rPr>
              <a:t> </a:t>
            </a:r>
            <a:r>
              <a:rPr sz="1400" spc="-25" dirty="0">
                <a:solidFill>
                  <a:srgbClr val="292929"/>
                </a:solidFill>
                <a:latin typeface="Microsoft Sans Serif"/>
                <a:cs typeface="Microsoft Sans Serif"/>
              </a:rPr>
              <a:t>payload</a:t>
            </a:r>
            <a:r>
              <a:rPr sz="1400" spc="-50" dirty="0">
                <a:solidFill>
                  <a:srgbClr val="292929"/>
                </a:solidFill>
                <a:latin typeface="Microsoft Sans Serif"/>
                <a:cs typeface="Microsoft Sans Serif"/>
              </a:rPr>
              <a:t> </a:t>
            </a:r>
            <a:r>
              <a:rPr sz="1400" spc="-90" dirty="0">
                <a:solidFill>
                  <a:srgbClr val="292929"/>
                </a:solidFill>
                <a:latin typeface="Microsoft Sans Serif"/>
                <a:cs typeface="Microsoft Sans Serif"/>
              </a:rPr>
              <a:t>mass</a:t>
            </a:r>
            <a:r>
              <a:rPr sz="1400" spc="-25" dirty="0">
                <a:solidFill>
                  <a:srgbClr val="292929"/>
                </a:solidFill>
                <a:latin typeface="Microsoft Sans Serif"/>
                <a:cs typeface="Microsoft Sans Serif"/>
              </a:rPr>
              <a:t> </a:t>
            </a:r>
            <a:r>
              <a:rPr sz="1400" spc="-10" dirty="0">
                <a:solidFill>
                  <a:srgbClr val="292929"/>
                </a:solidFill>
                <a:latin typeface="Microsoft Sans Serif"/>
                <a:cs typeface="Microsoft Sans Serif"/>
              </a:rPr>
              <a:t>carried</a:t>
            </a:r>
            <a:r>
              <a:rPr sz="1400" spc="-50" dirty="0">
                <a:solidFill>
                  <a:srgbClr val="292929"/>
                </a:solidFill>
                <a:latin typeface="Microsoft Sans Serif"/>
                <a:cs typeface="Microsoft Sans Serif"/>
              </a:rPr>
              <a:t> </a:t>
            </a:r>
            <a:r>
              <a:rPr sz="1400" dirty="0">
                <a:solidFill>
                  <a:srgbClr val="292929"/>
                </a:solidFill>
                <a:latin typeface="Microsoft Sans Serif"/>
                <a:cs typeface="Microsoft Sans Serif"/>
              </a:rPr>
              <a:t>by</a:t>
            </a:r>
            <a:r>
              <a:rPr sz="1400" spc="-55" dirty="0">
                <a:solidFill>
                  <a:srgbClr val="292929"/>
                </a:solidFill>
                <a:latin typeface="Microsoft Sans Serif"/>
                <a:cs typeface="Microsoft Sans Serif"/>
              </a:rPr>
              <a:t> </a:t>
            </a:r>
            <a:r>
              <a:rPr sz="1400" dirty="0">
                <a:solidFill>
                  <a:srgbClr val="292929"/>
                </a:solidFill>
                <a:latin typeface="Microsoft Sans Serif"/>
                <a:cs typeface="Microsoft Sans Serif"/>
              </a:rPr>
              <a:t>booster</a:t>
            </a:r>
            <a:r>
              <a:rPr sz="1400" spc="40" dirty="0">
                <a:solidFill>
                  <a:srgbClr val="292929"/>
                </a:solidFill>
                <a:latin typeface="Microsoft Sans Serif"/>
                <a:cs typeface="Microsoft Sans Serif"/>
              </a:rPr>
              <a:t> </a:t>
            </a:r>
            <a:r>
              <a:rPr sz="1400" spc="-25" dirty="0">
                <a:solidFill>
                  <a:srgbClr val="292929"/>
                </a:solidFill>
                <a:latin typeface="Microsoft Sans Serif"/>
                <a:cs typeface="Microsoft Sans Serif"/>
              </a:rPr>
              <a:t>version</a:t>
            </a:r>
            <a:r>
              <a:rPr sz="1400" spc="-85" dirty="0">
                <a:solidFill>
                  <a:srgbClr val="292929"/>
                </a:solidFill>
                <a:latin typeface="Microsoft Sans Serif"/>
                <a:cs typeface="Microsoft Sans Serif"/>
              </a:rPr>
              <a:t> </a:t>
            </a:r>
            <a:r>
              <a:rPr sz="1400" dirty="0">
                <a:solidFill>
                  <a:srgbClr val="292929"/>
                </a:solidFill>
                <a:latin typeface="Microsoft Sans Serif"/>
                <a:cs typeface="Microsoft Sans Serif"/>
              </a:rPr>
              <a:t>F9</a:t>
            </a:r>
            <a:r>
              <a:rPr sz="1400" spc="40" dirty="0">
                <a:solidFill>
                  <a:srgbClr val="292929"/>
                </a:solidFill>
                <a:latin typeface="Microsoft Sans Serif"/>
                <a:cs typeface="Microsoft Sans Serif"/>
              </a:rPr>
              <a:t> </a:t>
            </a:r>
            <a:r>
              <a:rPr sz="1400" spc="-10" dirty="0">
                <a:solidFill>
                  <a:srgbClr val="292929"/>
                </a:solidFill>
                <a:latin typeface="Microsoft Sans Serif"/>
                <a:cs typeface="Microsoft Sans Serif"/>
              </a:rPr>
              <a:t>v1.1.</a:t>
            </a:r>
            <a:endParaRPr sz="1400" dirty="0">
              <a:latin typeface="Microsoft Sans Serif"/>
              <a:cs typeface="Microsoft Sans Serif"/>
            </a:endParaRPr>
          </a:p>
          <a:p>
            <a:pPr marL="699135" lvl="1" indent="-229235">
              <a:lnSpc>
                <a:spcPct val="100000"/>
              </a:lnSpc>
              <a:spcBef>
                <a:spcPts val="1400"/>
              </a:spcBef>
              <a:buFont typeface="Arial"/>
              <a:buChar char="•"/>
              <a:tabLst>
                <a:tab pos="699135" algn="l"/>
              </a:tabLst>
            </a:pPr>
            <a:r>
              <a:rPr sz="1400" dirty="0">
                <a:solidFill>
                  <a:srgbClr val="292929"/>
                </a:solidFill>
                <a:latin typeface="Microsoft Sans Serif"/>
                <a:cs typeface="Microsoft Sans Serif"/>
              </a:rPr>
              <a:t>List</a:t>
            </a:r>
            <a:r>
              <a:rPr sz="1400" spc="-35"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5" dirty="0">
                <a:solidFill>
                  <a:srgbClr val="292929"/>
                </a:solidFill>
                <a:latin typeface="Microsoft Sans Serif"/>
                <a:cs typeface="Microsoft Sans Serif"/>
              </a:rPr>
              <a:t> </a:t>
            </a:r>
            <a:r>
              <a:rPr sz="1400" spc="-10" dirty="0">
                <a:solidFill>
                  <a:srgbClr val="292929"/>
                </a:solidFill>
                <a:latin typeface="Microsoft Sans Serif"/>
                <a:cs typeface="Microsoft Sans Serif"/>
              </a:rPr>
              <a:t>date</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when</a:t>
            </a:r>
            <a:r>
              <a:rPr sz="1400" spc="-30"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5" dirty="0">
                <a:solidFill>
                  <a:srgbClr val="292929"/>
                </a:solidFill>
                <a:latin typeface="Microsoft Sans Serif"/>
                <a:cs typeface="Microsoft Sans Serif"/>
              </a:rPr>
              <a:t> </a:t>
            </a:r>
            <a:r>
              <a:rPr sz="1400" dirty="0">
                <a:solidFill>
                  <a:srgbClr val="292929"/>
                </a:solidFill>
                <a:latin typeface="Microsoft Sans Serif"/>
                <a:cs typeface="Microsoft Sans Serif"/>
              </a:rPr>
              <a:t>first</a:t>
            </a:r>
            <a:r>
              <a:rPr sz="1400" spc="-35" dirty="0">
                <a:solidFill>
                  <a:srgbClr val="292929"/>
                </a:solidFill>
                <a:latin typeface="Microsoft Sans Serif"/>
                <a:cs typeface="Microsoft Sans Serif"/>
              </a:rPr>
              <a:t> </a:t>
            </a:r>
            <a:r>
              <a:rPr sz="1400" spc="-60" dirty="0">
                <a:solidFill>
                  <a:srgbClr val="292929"/>
                </a:solidFill>
                <a:latin typeface="Microsoft Sans Serif"/>
                <a:cs typeface="Microsoft Sans Serif"/>
              </a:rPr>
              <a:t>successful</a:t>
            </a:r>
            <a:r>
              <a:rPr sz="1400" spc="5" dirty="0">
                <a:solidFill>
                  <a:srgbClr val="292929"/>
                </a:solidFill>
                <a:latin typeface="Microsoft Sans Serif"/>
                <a:cs typeface="Microsoft Sans Serif"/>
              </a:rPr>
              <a:t> </a:t>
            </a:r>
            <a:r>
              <a:rPr sz="1400" dirty="0">
                <a:solidFill>
                  <a:srgbClr val="292929"/>
                </a:solidFill>
                <a:latin typeface="Microsoft Sans Serif"/>
                <a:cs typeface="Microsoft Sans Serif"/>
              </a:rPr>
              <a:t>landing</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outcome</a:t>
            </a:r>
            <a:r>
              <a:rPr sz="1400" spc="5" dirty="0">
                <a:solidFill>
                  <a:srgbClr val="292929"/>
                </a:solidFill>
                <a:latin typeface="Microsoft Sans Serif"/>
                <a:cs typeface="Microsoft Sans Serif"/>
              </a:rPr>
              <a:t> </a:t>
            </a:r>
            <a:r>
              <a:rPr sz="1400" dirty="0">
                <a:solidFill>
                  <a:srgbClr val="292929"/>
                </a:solidFill>
                <a:latin typeface="Microsoft Sans Serif"/>
                <a:cs typeface="Microsoft Sans Serif"/>
              </a:rPr>
              <a:t>in</a:t>
            </a:r>
            <a:r>
              <a:rPr sz="1400" spc="-30" dirty="0">
                <a:solidFill>
                  <a:srgbClr val="292929"/>
                </a:solidFill>
                <a:latin typeface="Microsoft Sans Serif"/>
                <a:cs typeface="Microsoft Sans Serif"/>
              </a:rPr>
              <a:t> </a:t>
            </a:r>
            <a:r>
              <a:rPr sz="1400" dirty="0">
                <a:solidFill>
                  <a:srgbClr val="292929"/>
                </a:solidFill>
                <a:latin typeface="Microsoft Sans Serif"/>
                <a:cs typeface="Microsoft Sans Serif"/>
              </a:rPr>
              <a:t>ground</a:t>
            </a:r>
            <a:r>
              <a:rPr sz="1400" spc="-75" dirty="0">
                <a:solidFill>
                  <a:srgbClr val="292929"/>
                </a:solidFill>
                <a:latin typeface="Microsoft Sans Serif"/>
                <a:cs typeface="Microsoft Sans Serif"/>
              </a:rPr>
              <a:t> </a:t>
            </a:r>
            <a:r>
              <a:rPr sz="1400" dirty="0">
                <a:solidFill>
                  <a:srgbClr val="292929"/>
                </a:solidFill>
                <a:latin typeface="Microsoft Sans Serif"/>
                <a:cs typeface="Microsoft Sans Serif"/>
              </a:rPr>
              <a:t>pad</a:t>
            </a:r>
            <a:r>
              <a:rPr sz="1400" spc="-5" dirty="0">
                <a:solidFill>
                  <a:srgbClr val="292929"/>
                </a:solidFill>
                <a:latin typeface="Microsoft Sans Serif"/>
                <a:cs typeface="Microsoft Sans Serif"/>
              </a:rPr>
              <a:t> </a:t>
            </a:r>
            <a:r>
              <a:rPr sz="1400" spc="-45" dirty="0">
                <a:solidFill>
                  <a:srgbClr val="292929"/>
                </a:solidFill>
                <a:latin typeface="Microsoft Sans Serif"/>
                <a:cs typeface="Microsoft Sans Serif"/>
              </a:rPr>
              <a:t>was</a:t>
            </a:r>
            <a:r>
              <a:rPr sz="1400" spc="20" dirty="0">
                <a:solidFill>
                  <a:srgbClr val="292929"/>
                </a:solidFill>
                <a:latin typeface="Microsoft Sans Serif"/>
                <a:cs typeface="Microsoft Sans Serif"/>
              </a:rPr>
              <a:t> </a:t>
            </a:r>
            <a:r>
              <a:rPr sz="1400" spc="-10" dirty="0">
                <a:solidFill>
                  <a:srgbClr val="292929"/>
                </a:solidFill>
                <a:latin typeface="Microsoft Sans Serif"/>
                <a:cs typeface="Microsoft Sans Serif"/>
              </a:rPr>
              <a:t>achieved.</a:t>
            </a:r>
            <a:endParaRPr sz="1400" dirty="0">
              <a:latin typeface="Microsoft Sans Serif"/>
              <a:cs typeface="Microsoft Sans Serif"/>
            </a:endParaRPr>
          </a:p>
          <a:p>
            <a:pPr marL="699135" lvl="1" indent="-229235">
              <a:lnSpc>
                <a:spcPct val="100000"/>
              </a:lnSpc>
              <a:spcBef>
                <a:spcPts val="1400"/>
              </a:spcBef>
              <a:buFont typeface="Arial"/>
              <a:buChar char="•"/>
              <a:tabLst>
                <a:tab pos="699135" algn="l"/>
              </a:tabLst>
            </a:pPr>
            <a:r>
              <a:rPr sz="1400" dirty="0">
                <a:solidFill>
                  <a:srgbClr val="292929"/>
                </a:solidFill>
                <a:latin typeface="Microsoft Sans Serif"/>
                <a:cs typeface="Microsoft Sans Serif"/>
              </a:rPr>
              <a:t>List</a:t>
            </a:r>
            <a:r>
              <a:rPr sz="1400" spc="-85"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5" dirty="0">
                <a:solidFill>
                  <a:srgbClr val="292929"/>
                </a:solidFill>
                <a:latin typeface="Microsoft Sans Serif"/>
                <a:cs typeface="Microsoft Sans Serif"/>
              </a:rPr>
              <a:t> </a:t>
            </a:r>
            <a:r>
              <a:rPr sz="1400" spc="-65" dirty="0">
                <a:solidFill>
                  <a:srgbClr val="292929"/>
                </a:solidFill>
                <a:latin typeface="Microsoft Sans Serif"/>
                <a:cs typeface="Microsoft Sans Serif"/>
              </a:rPr>
              <a:t>names</a:t>
            </a:r>
            <a:r>
              <a:rPr sz="1400" spc="-100" dirty="0">
                <a:solidFill>
                  <a:srgbClr val="292929"/>
                </a:solidFill>
                <a:latin typeface="Microsoft Sans Serif"/>
                <a:cs typeface="Microsoft Sans Serif"/>
              </a:rPr>
              <a:t> </a:t>
            </a:r>
            <a:r>
              <a:rPr sz="1400" dirty="0">
                <a:solidFill>
                  <a:srgbClr val="292929"/>
                </a:solidFill>
                <a:latin typeface="Microsoft Sans Serif"/>
                <a:cs typeface="Microsoft Sans Serif"/>
              </a:rPr>
              <a:t>of</a:t>
            </a:r>
            <a:r>
              <a:rPr sz="1400" spc="20"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10" dirty="0">
                <a:solidFill>
                  <a:srgbClr val="292929"/>
                </a:solidFill>
                <a:latin typeface="Microsoft Sans Serif"/>
                <a:cs typeface="Microsoft Sans Serif"/>
              </a:rPr>
              <a:t> </a:t>
            </a:r>
            <a:r>
              <a:rPr sz="1400" spc="-10" dirty="0">
                <a:solidFill>
                  <a:srgbClr val="292929"/>
                </a:solidFill>
                <a:latin typeface="Microsoft Sans Serif"/>
                <a:cs typeface="Microsoft Sans Serif"/>
              </a:rPr>
              <a:t>boosters</a:t>
            </a:r>
            <a:r>
              <a:rPr sz="1400" spc="-50" dirty="0">
                <a:solidFill>
                  <a:srgbClr val="292929"/>
                </a:solidFill>
                <a:latin typeface="Microsoft Sans Serif"/>
                <a:cs typeface="Microsoft Sans Serif"/>
              </a:rPr>
              <a:t> </a:t>
            </a:r>
            <a:r>
              <a:rPr sz="1400" spc="-20" dirty="0">
                <a:solidFill>
                  <a:srgbClr val="292929"/>
                </a:solidFill>
                <a:latin typeface="Microsoft Sans Serif"/>
                <a:cs typeface="Microsoft Sans Serif"/>
              </a:rPr>
              <a:t>which</a:t>
            </a:r>
            <a:r>
              <a:rPr sz="1400" spc="-35" dirty="0">
                <a:solidFill>
                  <a:srgbClr val="292929"/>
                </a:solidFill>
                <a:latin typeface="Microsoft Sans Serif"/>
                <a:cs typeface="Microsoft Sans Serif"/>
              </a:rPr>
              <a:t> have</a:t>
            </a:r>
            <a:r>
              <a:rPr sz="1400" spc="10" dirty="0">
                <a:solidFill>
                  <a:srgbClr val="292929"/>
                </a:solidFill>
                <a:latin typeface="Microsoft Sans Serif"/>
                <a:cs typeface="Microsoft Sans Serif"/>
              </a:rPr>
              <a:t> </a:t>
            </a:r>
            <a:r>
              <a:rPr sz="1400" spc="-80" dirty="0">
                <a:solidFill>
                  <a:srgbClr val="292929"/>
                </a:solidFill>
                <a:latin typeface="Microsoft Sans Serif"/>
                <a:cs typeface="Microsoft Sans Serif"/>
              </a:rPr>
              <a:t>success</a:t>
            </a:r>
            <a:r>
              <a:rPr sz="1400" spc="20" dirty="0">
                <a:solidFill>
                  <a:srgbClr val="292929"/>
                </a:solidFill>
                <a:latin typeface="Microsoft Sans Serif"/>
                <a:cs typeface="Microsoft Sans Serif"/>
              </a:rPr>
              <a:t> </a:t>
            </a:r>
            <a:r>
              <a:rPr sz="1400" dirty="0">
                <a:solidFill>
                  <a:srgbClr val="292929"/>
                </a:solidFill>
                <a:latin typeface="Microsoft Sans Serif"/>
                <a:cs typeface="Microsoft Sans Serif"/>
              </a:rPr>
              <a:t>in</a:t>
            </a:r>
            <a:r>
              <a:rPr sz="1400" spc="-30" dirty="0">
                <a:solidFill>
                  <a:srgbClr val="292929"/>
                </a:solidFill>
                <a:latin typeface="Microsoft Sans Serif"/>
                <a:cs typeface="Microsoft Sans Serif"/>
              </a:rPr>
              <a:t> </a:t>
            </a:r>
            <a:r>
              <a:rPr sz="1400" dirty="0">
                <a:solidFill>
                  <a:srgbClr val="292929"/>
                </a:solidFill>
                <a:latin typeface="Microsoft Sans Serif"/>
                <a:cs typeface="Microsoft Sans Serif"/>
              </a:rPr>
              <a:t>drone</a:t>
            </a:r>
            <a:r>
              <a:rPr sz="1400" spc="-65" dirty="0">
                <a:solidFill>
                  <a:srgbClr val="292929"/>
                </a:solidFill>
                <a:latin typeface="Microsoft Sans Serif"/>
                <a:cs typeface="Microsoft Sans Serif"/>
              </a:rPr>
              <a:t> </a:t>
            </a:r>
            <a:r>
              <a:rPr sz="1400" dirty="0">
                <a:solidFill>
                  <a:srgbClr val="292929"/>
                </a:solidFill>
                <a:latin typeface="Microsoft Sans Serif"/>
                <a:cs typeface="Microsoft Sans Serif"/>
              </a:rPr>
              <a:t>ship</a:t>
            </a:r>
            <a:r>
              <a:rPr sz="1400" spc="-5" dirty="0">
                <a:solidFill>
                  <a:srgbClr val="292929"/>
                </a:solidFill>
                <a:latin typeface="Microsoft Sans Serif"/>
                <a:cs typeface="Microsoft Sans Serif"/>
              </a:rPr>
              <a:t> </a:t>
            </a:r>
            <a:r>
              <a:rPr sz="1400" dirty="0">
                <a:solidFill>
                  <a:srgbClr val="292929"/>
                </a:solidFill>
                <a:latin typeface="Microsoft Sans Serif"/>
                <a:cs typeface="Microsoft Sans Serif"/>
              </a:rPr>
              <a:t>and</a:t>
            </a:r>
            <a:r>
              <a:rPr sz="1400" spc="-10" dirty="0">
                <a:solidFill>
                  <a:srgbClr val="292929"/>
                </a:solidFill>
                <a:latin typeface="Microsoft Sans Serif"/>
                <a:cs typeface="Microsoft Sans Serif"/>
              </a:rPr>
              <a:t> </a:t>
            </a:r>
            <a:r>
              <a:rPr sz="1400" spc="-35" dirty="0">
                <a:solidFill>
                  <a:srgbClr val="292929"/>
                </a:solidFill>
                <a:latin typeface="Microsoft Sans Serif"/>
                <a:cs typeface="Microsoft Sans Serif"/>
              </a:rPr>
              <a:t>have</a:t>
            </a:r>
            <a:r>
              <a:rPr sz="1400" spc="5" dirty="0">
                <a:solidFill>
                  <a:srgbClr val="292929"/>
                </a:solidFill>
                <a:latin typeface="Microsoft Sans Serif"/>
                <a:cs typeface="Microsoft Sans Serif"/>
              </a:rPr>
              <a:t> </a:t>
            </a:r>
            <a:r>
              <a:rPr sz="1400" spc="-25" dirty="0">
                <a:solidFill>
                  <a:srgbClr val="292929"/>
                </a:solidFill>
                <a:latin typeface="Microsoft Sans Serif"/>
                <a:cs typeface="Microsoft Sans Serif"/>
              </a:rPr>
              <a:t>payload</a:t>
            </a:r>
            <a:r>
              <a:rPr sz="1400" spc="-65" dirty="0">
                <a:solidFill>
                  <a:srgbClr val="292929"/>
                </a:solidFill>
                <a:latin typeface="Microsoft Sans Serif"/>
                <a:cs typeface="Microsoft Sans Serif"/>
              </a:rPr>
              <a:t> </a:t>
            </a:r>
            <a:r>
              <a:rPr sz="1400" spc="-70" dirty="0">
                <a:solidFill>
                  <a:srgbClr val="292929"/>
                </a:solidFill>
                <a:latin typeface="Microsoft Sans Serif"/>
                <a:cs typeface="Microsoft Sans Serif"/>
              </a:rPr>
              <a:t>mass</a:t>
            </a:r>
            <a:r>
              <a:rPr sz="1400" spc="20" dirty="0">
                <a:solidFill>
                  <a:srgbClr val="292929"/>
                </a:solidFill>
                <a:latin typeface="Microsoft Sans Serif"/>
                <a:cs typeface="Microsoft Sans Serif"/>
              </a:rPr>
              <a:t> </a:t>
            </a:r>
            <a:r>
              <a:rPr sz="1400" dirty="0">
                <a:solidFill>
                  <a:srgbClr val="292929"/>
                </a:solidFill>
                <a:latin typeface="Microsoft Sans Serif"/>
                <a:cs typeface="Microsoft Sans Serif"/>
              </a:rPr>
              <a:t>greater</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than</a:t>
            </a:r>
            <a:r>
              <a:rPr sz="1400" spc="-85" dirty="0">
                <a:solidFill>
                  <a:srgbClr val="292929"/>
                </a:solidFill>
                <a:latin typeface="Microsoft Sans Serif"/>
                <a:cs typeface="Microsoft Sans Serif"/>
              </a:rPr>
              <a:t> </a:t>
            </a:r>
            <a:r>
              <a:rPr sz="1400" spc="55" dirty="0">
                <a:solidFill>
                  <a:srgbClr val="292929"/>
                </a:solidFill>
                <a:latin typeface="Microsoft Sans Serif"/>
                <a:cs typeface="Microsoft Sans Serif"/>
              </a:rPr>
              <a:t>4000</a:t>
            </a:r>
            <a:r>
              <a:rPr sz="1400" spc="75" dirty="0">
                <a:solidFill>
                  <a:srgbClr val="292929"/>
                </a:solidFill>
                <a:latin typeface="Microsoft Sans Serif"/>
                <a:cs typeface="Microsoft Sans Serif"/>
              </a:rPr>
              <a:t> </a:t>
            </a:r>
            <a:r>
              <a:rPr sz="1400" dirty="0">
                <a:solidFill>
                  <a:srgbClr val="292929"/>
                </a:solidFill>
                <a:latin typeface="Microsoft Sans Serif"/>
                <a:cs typeface="Microsoft Sans Serif"/>
              </a:rPr>
              <a:t>but</a:t>
            </a:r>
            <a:r>
              <a:rPr sz="1400" spc="-35" dirty="0">
                <a:solidFill>
                  <a:srgbClr val="292929"/>
                </a:solidFill>
                <a:latin typeface="Microsoft Sans Serif"/>
                <a:cs typeface="Microsoft Sans Serif"/>
              </a:rPr>
              <a:t> less</a:t>
            </a:r>
            <a:r>
              <a:rPr sz="1400" spc="-50" dirty="0">
                <a:solidFill>
                  <a:srgbClr val="292929"/>
                </a:solidFill>
                <a:latin typeface="Microsoft Sans Serif"/>
                <a:cs typeface="Microsoft Sans Serif"/>
              </a:rPr>
              <a:t> </a:t>
            </a:r>
            <a:r>
              <a:rPr sz="1400" spc="-10" dirty="0">
                <a:solidFill>
                  <a:srgbClr val="292929"/>
                </a:solidFill>
                <a:latin typeface="Microsoft Sans Serif"/>
                <a:cs typeface="Microsoft Sans Serif"/>
              </a:rPr>
              <a:t>than</a:t>
            </a:r>
            <a:r>
              <a:rPr sz="1400" spc="-30" dirty="0">
                <a:solidFill>
                  <a:srgbClr val="292929"/>
                </a:solidFill>
                <a:latin typeface="Microsoft Sans Serif"/>
                <a:cs typeface="Microsoft Sans Serif"/>
              </a:rPr>
              <a:t> </a:t>
            </a:r>
            <a:r>
              <a:rPr sz="1400" spc="-10" dirty="0">
                <a:solidFill>
                  <a:srgbClr val="292929"/>
                </a:solidFill>
                <a:latin typeface="Microsoft Sans Serif"/>
                <a:cs typeface="Microsoft Sans Serif"/>
              </a:rPr>
              <a:t>6000.</a:t>
            </a:r>
            <a:endParaRPr sz="1400" dirty="0">
              <a:latin typeface="Microsoft Sans Serif"/>
              <a:cs typeface="Microsoft Sans Serif"/>
            </a:endParaRPr>
          </a:p>
          <a:p>
            <a:pPr marL="699135" lvl="1" indent="-229235">
              <a:lnSpc>
                <a:spcPct val="100000"/>
              </a:lnSpc>
              <a:spcBef>
                <a:spcPts val="1395"/>
              </a:spcBef>
              <a:buFont typeface="Arial"/>
              <a:buChar char="•"/>
              <a:tabLst>
                <a:tab pos="699135" algn="l"/>
              </a:tabLst>
            </a:pPr>
            <a:r>
              <a:rPr sz="1400" dirty="0">
                <a:solidFill>
                  <a:srgbClr val="292929"/>
                </a:solidFill>
                <a:latin typeface="Microsoft Sans Serif"/>
                <a:cs typeface="Microsoft Sans Serif"/>
              </a:rPr>
              <a:t>List</a:t>
            </a:r>
            <a:r>
              <a:rPr sz="1400" spc="-50"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10" dirty="0">
                <a:solidFill>
                  <a:srgbClr val="292929"/>
                </a:solidFill>
                <a:latin typeface="Microsoft Sans Serif"/>
                <a:cs typeface="Microsoft Sans Serif"/>
              </a:rPr>
              <a:t> </a:t>
            </a:r>
            <a:r>
              <a:rPr sz="1400" dirty="0">
                <a:solidFill>
                  <a:srgbClr val="292929"/>
                </a:solidFill>
                <a:latin typeface="Microsoft Sans Serif"/>
                <a:cs typeface="Microsoft Sans Serif"/>
              </a:rPr>
              <a:t>total</a:t>
            </a:r>
            <a:r>
              <a:rPr sz="1400" spc="10" dirty="0">
                <a:solidFill>
                  <a:srgbClr val="292929"/>
                </a:solidFill>
                <a:latin typeface="Microsoft Sans Serif"/>
                <a:cs typeface="Microsoft Sans Serif"/>
              </a:rPr>
              <a:t> </a:t>
            </a:r>
            <a:r>
              <a:rPr sz="1400" spc="-10" dirty="0">
                <a:solidFill>
                  <a:srgbClr val="292929"/>
                </a:solidFill>
                <a:latin typeface="Microsoft Sans Serif"/>
                <a:cs typeface="Microsoft Sans Serif"/>
              </a:rPr>
              <a:t>number</a:t>
            </a:r>
            <a:r>
              <a:rPr sz="1400" spc="-60" dirty="0">
                <a:solidFill>
                  <a:srgbClr val="292929"/>
                </a:solidFill>
                <a:latin typeface="Microsoft Sans Serif"/>
                <a:cs typeface="Microsoft Sans Serif"/>
              </a:rPr>
              <a:t> </a:t>
            </a:r>
            <a:r>
              <a:rPr sz="1400" dirty="0">
                <a:solidFill>
                  <a:srgbClr val="292929"/>
                </a:solidFill>
                <a:latin typeface="Microsoft Sans Serif"/>
                <a:cs typeface="Microsoft Sans Serif"/>
              </a:rPr>
              <a:t>of</a:t>
            </a:r>
            <a:r>
              <a:rPr sz="1400" spc="25" dirty="0">
                <a:solidFill>
                  <a:srgbClr val="292929"/>
                </a:solidFill>
                <a:latin typeface="Microsoft Sans Serif"/>
                <a:cs typeface="Microsoft Sans Serif"/>
              </a:rPr>
              <a:t> </a:t>
            </a:r>
            <a:r>
              <a:rPr sz="1400" spc="-60" dirty="0">
                <a:solidFill>
                  <a:srgbClr val="292929"/>
                </a:solidFill>
                <a:latin typeface="Microsoft Sans Serif"/>
                <a:cs typeface="Microsoft Sans Serif"/>
              </a:rPr>
              <a:t>successful</a:t>
            </a:r>
            <a:r>
              <a:rPr sz="1400" spc="5" dirty="0">
                <a:solidFill>
                  <a:srgbClr val="292929"/>
                </a:solidFill>
                <a:latin typeface="Microsoft Sans Serif"/>
                <a:cs typeface="Microsoft Sans Serif"/>
              </a:rPr>
              <a:t> </a:t>
            </a:r>
            <a:r>
              <a:rPr sz="1400" dirty="0">
                <a:solidFill>
                  <a:srgbClr val="292929"/>
                </a:solidFill>
                <a:latin typeface="Microsoft Sans Serif"/>
                <a:cs typeface="Microsoft Sans Serif"/>
              </a:rPr>
              <a:t>and</a:t>
            </a:r>
            <a:r>
              <a:rPr sz="1400" spc="-5" dirty="0">
                <a:solidFill>
                  <a:srgbClr val="292929"/>
                </a:solidFill>
                <a:latin typeface="Microsoft Sans Serif"/>
                <a:cs typeface="Microsoft Sans Serif"/>
              </a:rPr>
              <a:t> </a:t>
            </a:r>
            <a:r>
              <a:rPr sz="1400" spc="-10" dirty="0">
                <a:solidFill>
                  <a:srgbClr val="292929"/>
                </a:solidFill>
                <a:latin typeface="Microsoft Sans Serif"/>
                <a:cs typeface="Microsoft Sans Serif"/>
              </a:rPr>
              <a:t>failure</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mission</a:t>
            </a:r>
            <a:r>
              <a:rPr sz="1400" spc="-85" dirty="0">
                <a:solidFill>
                  <a:srgbClr val="292929"/>
                </a:solidFill>
                <a:latin typeface="Microsoft Sans Serif"/>
                <a:cs typeface="Microsoft Sans Serif"/>
              </a:rPr>
              <a:t> </a:t>
            </a:r>
            <a:r>
              <a:rPr sz="1400" spc="-10" dirty="0">
                <a:solidFill>
                  <a:srgbClr val="292929"/>
                </a:solidFill>
                <a:latin typeface="Microsoft Sans Serif"/>
                <a:cs typeface="Microsoft Sans Serif"/>
              </a:rPr>
              <a:t>outcomes.</a:t>
            </a:r>
            <a:endParaRPr sz="1400" dirty="0">
              <a:latin typeface="Microsoft Sans Serif"/>
              <a:cs typeface="Microsoft Sans Serif"/>
            </a:endParaRPr>
          </a:p>
          <a:p>
            <a:pPr marL="699135" lvl="1" indent="-229235">
              <a:lnSpc>
                <a:spcPct val="100000"/>
              </a:lnSpc>
              <a:spcBef>
                <a:spcPts val="1400"/>
              </a:spcBef>
              <a:buFont typeface="Arial"/>
              <a:buChar char="•"/>
              <a:tabLst>
                <a:tab pos="699135" algn="l"/>
              </a:tabLst>
            </a:pPr>
            <a:r>
              <a:rPr sz="1400" dirty="0">
                <a:solidFill>
                  <a:srgbClr val="292929"/>
                </a:solidFill>
                <a:latin typeface="Microsoft Sans Serif"/>
                <a:cs typeface="Microsoft Sans Serif"/>
              </a:rPr>
              <a:t>List</a:t>
            </a:r>
            <a:r>
              <a:rPr sz="1400" spc="-15"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35" dirty="0">
                <a:solidFill>
                  <a:srgbClr val="292929"/>
                </a:solidFill>
                <a:latin typeface="Microsoft Sans Serif"/>
                <a:cs typeface="Microsoft Sans Serif"/>
              </a:rPr>
              <a:t> </a:t>
            </a:r>
            <a:r>
              <a:rPr sz="1400" spc="-65" dirty="0">
                <a:solidFill>
                  <a:srgbClr val="292929"/>
                </a:solidFill>
                <a:latin typeface="Microsoft Sans Serif"/>
                <a:cs typeface="Microsoft Sans Serif"/>
              </a:rPr>
              <a:t>names</a:t>
            </a:r>
            <a:r>
              <a:rPr sz="1400" spc="-100" dirty="0">
                <a:solidFill>
                  <a:srgbClr val="292929"/>
                </a:solidFill>
                <a:latin typeface="Microsoft Sans Serif"/>
                <a:cs typeface="Microsoft Sans Serif"/>
              </a:rPr>
              <a:t> </a:t>
            </a:r>
            <a:r>
              <a:rPr sz="1400" dirty="0">
                <a:solidFill>
                  <a:srgbClr val="292929"/>
                </a:solidFill>
                <a:latin typeface="Microsoft Sans Serif"/>
                <a:cs typeface="Microsoft Sans Serif"/>
              </a:rPr>
              <a:t>of</a:t>
            </a:r>
            <a:r>
              <a:rPr sz="1400" spc="50"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35" dirty="0">
                <a:solidFill>
                  <a:srgbClr val="292929"/>
                </a:solidFill>
                <a:latin typeface="Microsoft Sans Serif"/>
                <a:cs typeface="Microsoft Sans Serif"/>
              </a:rPr>
              <a:t> </a:t>
            </a:r>
            <a:r>
              <a:rPr sz="1400" spc="-25" dirty="0">
                <a:solidFill>
                  <a:srgbClr val="292929"/>
                </a:solidFill>
                <a:latin typeface="Microsoft Sans Serif"/>
                <a:cs typeface="Microsoft Sans Serif"/>
              </a:rPr>
              <a:t>booster_versions</a:t>
            </a:r>
            <a:r>
              <a:rPr sz="1400" spc="-100" dirty="0">
                <a:solidFill>
                  <a:srgbClr val="292929"/>
                </a:solidFill>
                <a:latin typeface="Microsoft Sans Serif"/>
                <a:cs typeface="Microsoft Sans Serif"/>
              </a:rPr>
              <a:t> </a:t>
            </a:r>
            <a:r>
              <a:rPr sz="1400" spc="-40" dirty="0">
                <a:solidFill>
                  <a:srgbClr val="292929"/>
                </a:solidFill>
                <a:latin typeface="Microsoft Sans Serif"/>
                <a:cs typeface="Microsoft Sans Serif"/>
              </a:rPr>
              <a:t>which</a:t>
            </a:r>
            <a:r>
              <a:rPr sz="1400" spc="-85" dirty="0">
                <a:solidFill>
                  <a:srgbClr val="292929"/>
                </a:solidFill>
                <a:latin typeface="Microsoft Sans Serif"/>
                <a:cs typeface="Microsoft Sans Serif"/>
              </a:rPr>
              <a:t> </a:t>
            </a:r>
            <a:r>
              <a:rPr sz="1400" spc="-35" dirty="0">
                <a:solidFill>
                  <a:srgbClr val="292929"/>
                </a:solidFill>
                <a:latin typeface="Microsoft Sans Serif"/>
                <a:cs typeface="Microsoft Sans Serif"/>
              </a:rPr>
              <a:t>have</a:t>
            </a:r>
            <a:r>
              <a:rPr sz="1400" spc="35" dirty="0">
                <a:solidFill>
                  <a:srgbClr val="292929"/>
                </a:solidFill>
                <a:latin typeface="Microsoft Sans Serif"/>
                <a:cs typeface="Microsoft Sans Serif"/>
              </a:rPr>
              <a:t> </a:t>
            </a:r>
            <a:r>
              <a:rPr sz="1400" spc="-10" dirty="0">
                <a:solidFill>
                  <a:srgbClr val="292929"/>
                </a:solidFill>
                <a:latin typeface="Microsoft Sans Serif"/>
                <a:cs typeface="Microsoft Sans Serif"/>
              </a:rPr>
              <a:t>carried</a:t>
            </a:r>
            <a:r>
              <a:rPr sz="1400" spc="-55"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40" dirty="0">
                <a:solidFill>
                  <a:srgbClr val="292929"/>
                </a:solidFill>
                <a:latin typeface="Microsoft Sans Serif"/>
                <a:cs typeface="Microsoft Sans Serif"/>
              </a:rPr>
              <a:t> </a:t>
            </a:r>
            <a:r>
              <a:rPr sz="1400" spc="-45" dirty="0">
                <a:solidFill>
                  <a:srgbClr val="292929"/>
                </a:solidFill>
                <a:latin typeface="Microsoft Sans Serif"/>
                <a:cs typeface="Microsoft Sans Serif"/>
              </a:rPr>
              <a:t>maximum</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payload</a:t>
            </a:r>
            <a:r>
              <a:rPr sz="1400" spc="-60" dirty="0">
                <a:solidFill>
                  <a:srgbClr val="292929"/>
                </a:solidFill>
                <a:latin typeface="Microsoft Sans Serif"/>
                <a:cs typeface="Microsoft Sans Serif"/>
              </a:rPr>
              <a:t> </a:t>
            </a:r>
            <a:r>
              <a:rPr sz="1400" spc="-10" dirty="0">
                <a:solidFill>
                  <a:srgbClr val="292929"/>
                </a:solidFill>
                <a:latin typeface="Microsoft Sans Serif"/>
                <a:cs typeface="Microsoft Sans Serif"/>
              </a:rPr>
              <a:t>mass.</a:t>
            </a:r>
            <a:endParaRPr sz="1400" dirty="0">
              <a:latin typeface="Microsoft Sans Serif"/>
              <a:cs typeface="Microsoft Sans Serif"/>
            </a:endParaRPr>
          </a:p>
          <a:p>
            <a:pPr marL="699135" marR="5080" lvl="1" indent="-229235">
              <a:lnSpc>
                <a:spcPts val="1650"/>
              </a:lnSpc>
              <a:spcBef>
                <a:spcPts val="1555"/>
              </a:spcBef>
              <a:buFont typeface="Arial"/>
              <a:buChar char="•"/>
              <a:tabLst>
                <a:tab pos="699135" algn="l"/>
              </a:tabLst>
            </a:pPr>
            <a:r>
              <a:rPr sz="1400" dirty="0">
                <a:solidFill>
                  <a:srgbClr val="292929"/>
                </a:solidFill>
                <a:latin typeface="Microsoft Sans Serif"/>
                <a:cs typeface="Microsoft Sans Serif"/>
              </a:rPr>
              <a:t>List</a:t>
            </a:r>
            <a:r>
              <a:rPr sz="1400" spc="-40"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25" dirty="0">
                <a:solidFill>
                  <a:srgbClr val="292929"/>
                </a:solidFill>
                <a:latin typeface="Microsoft Sans Serif"/>
                <a:cs typeface="Microsoft Sans Serif"/>
              </a:rPr>
              <a:t> </a:t>
            </a:r>
            <a:r>
              <a:rPr sz="1400" spc="-20" dirty="0">
                <a:solidFill>
                  <a:srgbClr val="292929"/>
                </a:solidFill>
                <a:latin typeface="Microsoft Sans Serif"/>
                <a:cs typeface="Microsoft Sans Serif"/>
              </a:rPr>
              <a:t>records</a:t>
            </a:r>
            <a:r>
              <a:rPr sz="1400" spc="-100" dirty="0">
                <a:solidFill>
                  <a:srgbClr val="292929"/>
                </a:solidFill>
                <a:latin typeface="Microsoft Sans Serif"/>
                <a:cs typeface="Microsoft Sans Serif"/>
              </a:rPr>
              <a:t> </a:t>
            </a:r>
            <a:r>
              <a:rPr sz="1400" spc="-20" dirty="0">
                <a:solidFill>
                  <a:srgbClr val="292929"/>
                </a:solidFill>
                <a:latin typeface="Microsoft Sans Serif"/>
                <a:cs typeface="Microsoft Sans Serif"/>
              </a:rPr>
              <a:t>which</a:t>
            </a:r>
            <a:r>
              <a:rPr sz="1400" spc="-15" dirty="0">
                <a:solidFill>
                  <a:srgbClr val="292929"/>
                </a:solidFill>
                <a:latin typeface="Microsoft Sans Serif"/>
                <a:cs typeface="Microsoft Sans Serif"/>
              </a:rPr>
              <a:t> </a:t>
            </a:r>
            <a:r>
              <a:rPr sz="1400" dirty="0">
                <a:solidFill>
                  <a:srgbClr val="292929"/>
                </a:solidFill>
                <a:latin typeface="Microsoft Sans Serif"/>
                <a:cs typeface="Microsoft Sans Serif"/>
              </a:rPr>
              <a:t>will</a:t>
            </a:r>
            <a:r>
              <a:rPr sz="1400" spc="-55" dirty="0">
                <a:solidFill>
                  <a:srgbClr val="292929"/>
                </a:solidFill>
                <a:latin typeface="Microsoft Sans Serif"/>
                <a:cs typeface="Microsoft Sans Serif"/>
              </a:rPr>
              <a:t> </a:t>
            </a:r>
            <a:r>
              <a:rPr sz="1400" spc="-10" dirty="0">
                <a:solidFill>
                  <a:srgbClr val="292929"/>
                </a:solidFill>
                <a:latin typeface="Microsoft Sans Serif"/>
                <a:cs typeface="Microsoft Sans Serif"/>
              </a:rPr>
              <a:t>display</a:t>
            </a:r>
            <a:r>
              <a:rPr sz="1400" spc="-60"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dirty="0">
                <a:solidFill>
                  <a:srgbClr val="292929"/>
                </a:solidFill>
                <a:latin typeface="Microsoft Sans Serif"/>
                <a:cs typeface="Microsoft Sans Serif"/>
              </a:rPr>
              <a:t>month</a:t>
            </a:r>
            <a:r>
              <a:rPr sz="1400" spc="-15" dirty="0">
                <a:solidFill>
                  <a:srgbClr val="292929"/>
                </a:solidFill>
                <a:latin typeface="Microsoft Sans Serif"/>
                <a:cs typeface="Microsoft Sans Serif"/>
              </a:rPr>
              <a:t> </a:t>
            </a:r>
            <a:r>
              <a:rPr sz="1400" spc="-70" dirty="0">
                <a:solidFill>
                  <a:srgbClr val="292929"/>
                </a:solidFill>
                <a:latin typeface="Microsoft Sans Serif"/>
                <a:cs typeface="Microsoft Sans Serif"/>
              </a:rPr>
              <a:t>names,</a:t>
            </a:r>
            <a:r>
              <a:rPr sz="1400" spc="-25" dirty="0">
                <a:solidFill>
                  <a:srgbClr val="292929"/>
                </a:solidFill>
                <a:latin typeface="Microsoft Sans Serif"/>
                <a:cs typeface="Microsoft Sans Serif"/>
              </a:rPr>
              <a:t> </a:t>
            </a:r>
            <a:r>
              <a:rPr sz="1400" dirty="0">
                <a:solidFill>
                  <a:srgbClr val="292929"/>
                </a:solidFill>
                <a:latin typeface="Microsoft Sans Serif"/>
                <a:cs typeface="Microsoft Sans Serif"/>
              </a:rPr>
              <a:t>faiilure</a:t>
            </a:r>
            <a:r>
              <a:rPr sz="1400" spc="-45" dirty="0">
                <a:solidFill>
                  <a:srgbClr val="292929"/>
                </a:solidFill>
                <a:latin typeface="Microsoft Sans Serif"/>
                <a:cs typeface="Microsoft Sans Serif"/>
              </a:rPr>
              <a:t> </a:t>
            </a:r>
            <a:r>
              <a:rPr sz="1400" spc="-35" dirty="0">
                <a:solidFill>
                  <a:srgbClr val="292929"/>
                </a:solidFill>
                <a:latin typeface="Microsoft Sans Serif"/>
                <a:cs typeface="Microsoft Sans Serif"/>
              </a:rPr>
              <a:t>landing_ouutcomes</a:t>
            </a:r>
            <a:r>
              <a:rPr sz="1400" spc="-100" dirty="0">
                <a:solidFill>
                  <a:srgbClr val="292929"/>
                </a:solidFill>
                <a:latin typeface="Microsoft Sans Serif"/>
                <a:cs typeface="Microsoft Sans Serif"/>
              </a:rPr>
              <a:t> </a:t>
            </a:r>
            <a:r>
              <a:rPr sz="1400" dirty="0">
                <a:solidFill>
                  <a:srgbClr val="292929"/>
                </a:solidFill>
                <a:latin typeface="Microsoft Sans Serif"/>
                <a:cs typeface="Microsoft Sans Serif"/>
              </a:rPr>
              <a:t>in</a:t>
            </a:r>
            <a:r>
              <a:rPr sz="1400" spc="-95" dirty="0">
                <a:solidFill>
                  <a:srgbClr val="292929"/>
                </a:solidFill>
                <a:latin typeface="Microsoft Sans Serif"/>
                <a:cs typeface="Microsoft Sans Serif"/>
              </a:rPr>
              <a:t> </a:t>
            </a:r>
            <a:r>
              <a:rPr sz="1400" dirty="0">
                <a:solidFill>
                  <a:srgbClr val="292929"/>
                </a:solidFill>
                <a:latin typeface="Microsoft Sans Serif"/>
                <a:cs typeface="Microsoft Sans Serif"/>
              </a:rPr>
              <a:t>drone</a:t>
            </a:r>
            <a:r>
              <a:rPr sz="1400" spc="-45" dirty="0">
                <a:solidFill>
                  <a:srgbClr val="292929"/>
                </a:solidFill>
                <a:latin typeface="Microsoft Sans Serif"/>
                <a:cs typeface="Microsoft Sans Serif"/>
              </a:rPr>
              <a:t> </a:t>
            </a:r>
            <a:r>
              <a:rPr sz="1400" spc="-20" dirty="0">
                <a:solidFill>
                  <a:srgbClr val="292929"/>
                </a:solidFill>
                <a:latin typeface="Microsoft Sans Serif"/>
                <a:cs typeface="Microsoft Sans Serif"/>
              </a:rPr>
              <a:t>ship,</a:t>
            </a:r>
            <a:r>
              <a:rPr sz="1400" spc="-35" dirty="0">
                <a:solidFill>
                  <a:srgbClr val="292929"/>
                </a:solidFill>
                <a:latin typeface="Microsoft Sans Serif"/>
                <a:cs typeface="Microsoft Sans Serif"/>
              </a:rPr>
              <a:t> </a:t>
            </a:r>
            <a:r>
              <a:rPr sz="1400" dirty="0">
                <a:solidFill>
                  <a:srgbClr val="292929"/>
                </a:solidFill>
                <a:latin typeface="Microsoft Sans Serif"/>
                <a:cs typeface="Microsoft Sans Serif"/>
              </a:rPr>
              <a:t>booster</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versions,</a:t>
            </a:r>
            <a:r>
              <a:rPr sz="1400" spc="-30" dirty="0">
                <a:solidFill>
                  <a:srgbClr val="292929"/>
                </a:solidFill>
                <a:latin typeface="Microsoft Sans Serif"/>
                <a:cs typeface="Microsoft Sans Serif"/>
              </a:rPr>
              <a:t> </a:t>
            </a:r>
            <a:r>
              <a:rPr sz="1400" spc="-25" dirty="0">
                <a:solidFill>
                  <a:srgbClr val="292929"/>
                </a:solidFill>
                <a:latin typeface="Microsoft Sans Serif"/>
                <a:cs typeface="Microsoft Sans Serif"/>
              </a:rPr>
              <a:t>launch_site</a:t>
            </a:r>
            <a:r>
              <a:rPr sz="1400" spc="90" dirty="0">
                <a:solidFill>
                  <a:srgbClr val="292929"/>
                </a:solidFill>
                <a:latin typeface="Microsoft Sans Serif"/>
                <a:cs typeface="Microsoft Sans Serif"/>
              </a:rPr>
              <a:t> </a:t>
            </a:r>
            <a:r>
              <a:rPr sz="1400" dirty="0">
                <a:solidFill>
                  <a:srgbClr val="292929"/>
                </a:solidFill>
                <a:latin typeface="Microsoft Sans Serif"/>
                <a:cs typeface="Microsoft Sans Serif"/>
              </a:rPr>
              <a:t>for</a:t>
            </a:r>
            <a:r>
              <a:rPr sz="1400" spc="25"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 months</a:t>
            </a:r>
            <a:r>
              <a:rPr sz="1400" spc="-30" dirty="0">
                <a:solidFill>
                  <a:srgbClr val="292929"/>
                </a:solidFill>
                <a:latin typeface="Microsoft Sans Serif"/>
                <a:cs typeface="Microsoft Sans Serif"/>
              </a:rPr>
              <a:t> </a:t>
            </a:r>
            <a:r>
              <a:rPr sz="1400" dirty="0">
                <a:solidFill>
                  <a:srgbClr val="292929"/>
                </a:solidFill>
                <a:latin typeface="Microsoft Sans Serif"/>
                <a:cs typeface="Microsoft Sans Serif"/>
              </a:rPr>
              <a:t>in</a:t>
            </a:r>
            <a:r>
              <a:rPr sz="1400" spc="-10" dirty="0">
                <a:solidFill>
                  <a:srgbClr val="292929"/>
                </a:solidFill>
                <a:latin typeface="Microsoft Sans Serif"/>
                <a:cs typeface="Microsoft Sans Serif"/>
              </a:rPr>
              <a:t> </a:t>
            </a:r>
            <a:r>
              <a:rPr sz="1400" spc="-30" dirty="0">
                <a:solidFill>
                  <a:srgbClr val="292929"/>
                </a:solidFill>
                <a:latin typeface="Microsoft Sans Serif"/>
                <a:cs typeface="Microsoft Sans Serif"/>
              </a:rPr>
              <a:t>year</a:t>
            </a:r>
            <a:r>
              <a:rPr sz="1400" spc="-45" dirty="0">
                <a:solidFill>
                  <a:srgbClr val="292929"/>
                </a:solidFill>
                <a:latin typeface="Microsoft Sans Serif"/>
                <a:cs typeface="Microsoft Sans Serif"/>
              </a:rPr>
              <a:t> </a:t>
            </a:r>
            <a:r>
              <a:rPr sz="1400" spc="-10" dirty="0">
                <a:solidFill>
                  <a:srgbClr val="292929"/>
                </a:solidFill>
                <a:latin typeface="Microsoft Sans Serif"/>
                <a:cs typeface="Microsoft Sans Serif"/>
              </a:rPr>
              <a:t>2015.</a:t>
            </a:r>
            <a:endParaRPr sz="1400" dirty="0">
              <a:latin typeface="Microsoft Sans Serif"/>
              <a:cs typeface="Microsoft Sans Serif"/>
            </a:endParaRPr>
          </a:p>
          <a:p>
            <a:pPr marL="699135" marR="5080" lvl="1" indent="-229235">
              <a:lnSpc>
                <a:spcPts val="1650"/>
              </a:lnSpc>
              <a:spcBef>
                <a:spcPts val="1555"/>
              </a:spcBef>
              <a:buFont typeface="Arial"/>
              <a:buChar char="•"/>
              <a:tabLst>
                <a:tab pos="699135" algn="l"/>
              </a:tabLst>
            </a:pPr>
            <a:r>
              <a:rPr lang="en-US" sz="1400" dirty="0">
                <a:solidFill>
                  <a:srgbClr val="292929"/>
                </a:solidFill>
                <a:latin typeface="Microsoft Sans Serif"/>
                <a:cs typeface="Microsoft Sans Serif"/>
              </a:rPr>
              <a:t>Rank the count of landing outcomes (such as Failure (drone ship) or Success (ground pad)) between the date 2010-06-04 and 2017-03-20, in descending order.</a:t>
            </a:r>
          </a:p>
        </p:txBody>
      </p:sp>
      <p:sp>
        <p:nvSpPr>
          <p:cNvPr id="8" name="CuadroTexto 7">
            <a:extLst>
              <a:ext uri="{FF2B5EF4-FFF2-40B4-BE49-F238E27FC236}">
                <a16:creationId xmlns:a16="http://schemas.microsoft.com/office/drawing/2014/main" id="{D8DFBF15-B7F6-721E-7A7A-E040193EFC54}"/>
              </a:ext>
            </a:extLst>
          </p:cNvPr>
          <p:cNvSpPr txBox="1"/>
          <p:nvPr/>
        </p:nvSpPr>
        <p:spPr>
          <a:xfrm>
            <a:off x="315114" y="6134823"/>
            <a:ext cx="6092686" cy="584775"/>
          </a:xfrm>
          <a:prstGeom prst="rect">
            <a:avLst/>
          </a:prstGeom>
          <a:noFill/>
        </p:spPr>
        <p:txBody>
          <a:bodyPr wrap="square">
            <a:spAutoFit/>
          </a:bodyPr>
          <a:lstStyle/>
          <a:p>
            <a:r>
              <a:rPr lang="es-ES" sz="1600" dirty="0">
                <a:hlinkClick r:id="rId3"/>
              </a:rPr>
              <a:t>https://github.com/GlexyMS/GLEXY--CAPSTONE-FALCON-9-PROJECT/blob/main/jupyter-labs-eda-sql-coursera_sqllite(2).ipynb</a:t>
            </a:r>
            <a:endParaRPr lang="es-ES" sz="16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object 2">
            <a:extLst>
              <a:ext uri="{FF2B5EF4-FFF2-40B4-BE49-F238E27FC236}">
                <a16:creationId xmlns:a16="http://schemas.microsoft.com/office/drawing/2014/main" id="{FDD1016D-E666-35E2-F2F2-322100D67AE8}"/>
              </a:ext>
            </a:extLst>
          </p:cNvPr>
          <p:cNvSpPr txBox="1"/>
          <p:nvPr/>
        </p:nvSpPr>
        <p:spPr>
          <a:xfrm>
            <a:off x="917575" y="1901253"/>
            <a:ext cx="10342880" cy="3095719"/>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1800" spc="-30" dirty="0">
                <a:solidFill>
                  <a:srgbClr val="292929"/>
                </a:solidFill>
                <a:latin typeface="Microsoft Sans Serif"/>
                <a:cs typeface="Microsoft Sans Serif"/>
              </a:rPr>
              <a:t>Folium</a:t>
            </a:r>
            <a:r>
              <a:rPr sz="1800" spc="-90" dirty="0">
                <a:solidFill>
                  <a:srgbClr val="292929"/>
                </a:solidFill>
                <a:latin typeface="Microsoft Sans Serif"/>
                <a:cs typeface="Microsoft Sans Serif"/>
              </a:rPr>
              <a:t> </a:t>
            </a:r>
            <a:r>
              <a:rPr sz="1800" spc="-40" dirty="0">
                <a:solidFill>
                  <a:srgbClr val="292929"/>
                </a:solidFill>
                <a:latin typeface="Microsoft Sans Serif"/>
                <a:cs typeface="Microsoft Sans Serif"/>
              </a:rPr>
              <a:t>map</a:t>
            </a:r>
            <a:r>
              <a:rPr sz="1800" spc="-80" dirty="0">
                <a:solidFill>
                  <a:srgbClr val="292929"/>
                </a:solidFill>
                <a:latin typeface="Microsoft Sans Serif"/>
                <a:cs typeface="Microsoft Sans Serif"/>
              </a:rPr>
              <a:t> </a:t>
            </a:r>
            <a:r>
              <a:rPr sz="1800" dirty="0">
                <a:solidFill>
                  <a:srgbClr val="292929"/>
                </a:solidFill>
                <a:latin typeface="Microsoft Sans Serif"/>
                <a:cs typeface="Microsoft Sans Serif"/>
              </a:rPr>
              <a:t>object</a:t>
            </a:r>
            <a:r>
              <a:rPr sz="1800" spc="-105" dirty="0">
                <a:solidFill>
                  <a:srgbClr val="292929"/>
                </a:solidFill>
                <a:latin typeface="Microsoft Sans Serif"/>
                <a:cs typeface="Microsoft Sans Serif"/>
              </a:rPr>
              <a:t> </a:t>
            </a:r>
            <a:r>
              <a:rPr sz="1800" dirty="0">
                <a:solidFill>
                  <a:srgbClr val="292929"/>
                </a:solidFill>
                <a:latin typeface="Microsoft Sans Serif"/>
                <a:cs typeface="Microsoft Sans Serif"/>
              </a:rPr>
              <a:t>is</a:t>
            </a:r>
            <a:r>
              <a:rPr sz="1800" spc="35" dirty="0">
                <a:solidFill>
                  <a:srgbClr val="292929"/>
                </a:solidFill>
                <a:latin typeface="Microsoft Sans Serif"/>
                <a:cs typeface="Microsoft Sans Serif"/>
              </a:rPr>
              <a:t> </a:t>
            </a:r>
            <a:r>
              <a:rPr sz="1800" dirty="0">
                <a:solidFill>
                  <a:srgbClr val="292929"/>
                </a:solidFill>
                <a:latin typeface="Microsoft Sans Serif"/>
                <a:cs typeface="Microsoft Sans Serif"/>
              </a:rPr>
              <a:t>a</a:t>
            </a:r>
            <a:r>
              <a:rPr sz="1800" spc="15" dirty="0">
                <a:solidFill>
                  <a:srgbClr val="292929"/>
                </a:solidFill>
                <a:latin typeface="Microsoft Sans Serif"/>
                <a:cs typeface="Microsoft Sans Serif"/>
              </a:rPr>
              <a:t> </a:t>
            </a:r>
            <a:r>
              <a:rPr sz="1800" spc="-40" dirty="0">
                <a:solidFill>
                  <a:srgbClr val="292929"/>
                </a:solidFill>
                <a:latin typeface="Microsoft Sans Serif"/>
                <a:cs typeface="Microsoft Sans Serif"/>
              </a:rPr>
              <a:t>map</a:t>
            </a:r>
            <a:r>
              <a:rPr sz="1800" spc="-35" dirty="0">
                <a:solidFill>
                  <a:srgbClr val="292929"/>
                </a:solidFill>
                <a:latin typeface="Microsoft Sans Serif"/>
                <a:cs typeface="Microsoft Sans Serif"/>
              </a:rPr>
              <a:t> centered </a:t>
            </a:r>
            <a:r>
              <a:rPr sz="1800" dirty="0">
                <a:solidFill>
                  <a:srgbClr val="292929"/>
                </a:solidFill>
                <a:latin typeface="Microsoft Sans Serif"/>
                <a:cs typeface="Microsoft Sans Serif"/>
              </a:rPr>
              <a:t>on</a:t>
            </a:r>
            <a:r>
              <a:rPr sz="1800" spc="15" dirty="0">
                <a:solidFill>
                  <a:srgbClr val="292929"/>
                </a:solidFill>
                <a:latin typeface="Microsoft Sans Serif"/>
                <a:cs typeface="Microsoft Sans Serif"/>
              </a:rPr>
              <a:t> </a:t>
            </a:r>
            <a:r>
              <a:rPr sz="1800" spc="-140" dirty="0">
                <a:solidFill>
                  <a:srgbClr val="292929"/>
                </a:solidFill>
                <a:latin typeface="Microsoft Sans Serif"/>
                <a:cs typeface="Microsoft Sans Serif"/>
              </a:rPr>
              <a:t>NASA</a:t>
            </a:r>
            <a:r>
              <a:rPr sz="1800" spc="-30" dirty="0">
                <a:solidFill>
                  <a:srgbClr val="292929"/>
                </a:solidFill>
                <a:latin typeface="Microsoft Sans Serif"/>
                <a:cs typeface="Microsoft Sans Serif"/>
              </a:rPr>
              <a:t> </a:t>
            </a:r>
            <a:r>
              <a:rPr sz="1800" spc="-85" dirty="0">
                <a:solidFill>
                  <a:srgbClr val="292929"/>
                </a:solidFill>
                <a:latin typeface="Microsoft Sans Serif"/>
                <a:cs typeface="Microsoft Sans Serif"/>
              </a:rPr>
              <a:t>Johnson</a:t>
            </a:r>
            <a:r>
              <a:rPr sz="1800" spc="-35" dirty="0">
                <a:solidFill>
                  <a:srgbClr val="292929"/>
                </a:solidFill>
                <a:latin typeface="Microsoft Sans Serif"/>
                <a:cs typeface="Microsoft Sans Serif"/>
              </a:rPr>
              <a:t> </a:t>
            </a:r>
            <a:r>
              <a:rPr sz="1800" spc="-105" dirty="0">
                <a:solidFill>
                  <a:srgbClr val="292929"/>
                </a:solidFill>
                <a:latin typeface="Microsoft Sans Serif"/>
                <a:cs typeface="Microsoft Sans Serif"/>
              </a:rPr>
              <a:t>Space</a:t>
            </a:r>
            <a:r>
              <a:rPr sz="1800" spc="-30" dirty="0">
                <a:solidFill>
                  <a:srgbClr val="292929"/>
                </a:solidFill>
                <a:latin typeface="Microsoft Sans Serif"/>
                <a:cs typeface="Microsoft Sans Serif"/>
              </a:rPr>
              <a:t> </a:t>
            </a:r>
            <a:r>
              <a:rPr sz="1800" spc="-55" dirty="0">
                <a:solidFill>
                  <a:srgbClr val="292929"/>
                </a:solidFill>
                <a:latin typeface="Microsoft Sans Serif"/>
                <a:cs typeface="Microsoft Sans Serif"/>
              </a:rPr>
              <a:t>Center</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at</a:t>
            </a:r>
            <a:r>
              <a:rPr sz="1800" spc="15" dirty="0">
                <a:solidFill>
                  <a:srgbClr val="292929"/>
                </a:solidFill>
                <a:latin typeface="Microsoft Sans Serif"/>
                <a:cs typeface="Microsoft Sans Serif"/>
              </a:rPr>
              <a:t> </a:t>
            </a:r>
            <a:r>
              <a:rPr sz="1800" spc="-70" dirty="0">
                <a:solidFill>
                  <a:srgbClr val="292929"/>
                </a:solidFill>
                <a:latin typeface="Microsoft Sans Serif"/>
                <a:cs typeface="Microsoft Sans Serif"/>
              </a:rPr>
              <a:t>Houson, </a:t>
            </a:r>
            <a:r>
              <a:rPr sz="1800" spc="-10" dirty="0">
                <a:solidFill>
                  <a:srgbClr val="292929"/>
                </a:solidFill>
                <a:latin typeface="Microsoft Sans Serif"/>
                <a:cs typeface="Microsoft Sans Serif"/>
              </a:rPr>
              <a:t>Texas</a:t>
            </a:r>
            <a:endParaRPr sz="1800" dirty="0">
              <a:latin typeface="Microsoft Sans Serif"/>
              <a:cs typeface="Microsoft Sans Serif"/>
            </a:endParaRPr>
          </a:p>
          <a:p>
            <a:pPr marL="698500" lvl="1" indent="-228600">
              <a:lnSpc>
                <a:spcPct val="100000"/>
              </a:lnSpc>
              <a:spcBef>
                <a:spcPts val="1295"/>
              </a:spcBef>
              <a:buFont typeface="Arial"/>
              <a:buChar char="•"/>
              <a:tabLst>
                <a:tab pos="698500" algn="l"/>
              </a:tabLst>
            </a:pPr>
            <a:r>
              <a:rPr sz="1400" spc="-75" dirty="0">
                <a:solidFill>
                  <a:srgbClr val="292929"/>
                </a:solidFill>
                <a:latin typeface="Microsoft Sans Serif"/>
                <a:cs typeface="Microsoft Sans Serif"/>
              </a:rPr>
              <a:t>Red</a:t>
            </a:r>
            <a:r>
              <a:rPr sz="1400" spc="-50" dirty="0">
                <a:solidFill>
                  <a:srgbClr val="292929"/>
                </a:solidFill>
                <a:latin typeface="Microsoft Sans Serif"/>
                <a:cs typeface="Microsoft Sans Serif"/>
              </a:rPr>
              <a:t> </a:t>
            </a:r>
            <a:r>
              <a:rPr sz="1400" spc="-20" dirty="0">
                <a:solidFill>
                  <a:srgbClr val="292929"/>
                </a:solidFill>
                <a:latin typeface="Microsoft Sans Serif"/>
                <a:cs typeface="Microsoft Sans Serif"/>
              </a:rPr>
              <a:t>circle</a:t>
            </a:r>
            <a:r>
              <a:rPr sz="1400" spc="-35" dirty="0">
                <a:solidFill>
                  <a:srgbClr val="292929"/>
                </a:solidFill>
                <a:latin typeface="Microsoft Sans Serif"/>
                <a:cs typeface="Microsoft Sans Serif"/>
              </a:rPr>
              <a:t> </a:t>
            </a:r>
            <a:r>
              <a:rPr sz="1400" dirty="0">
                <a:solidFill>
                  <a:srgbClr val="292929"/>
                </a:solidFill>
                <a:latin typeface="Microsoft Sans Serif"/>
                <a:cs typeface="Microsoft Sans Serif"/>
              </a:rPr>
              <a:t>at</a:t>
            </a:r>
            <a:r>
              <a:rPr sz="1400" spc="65" dirty="0">
                <a:solidFill>
                  <a:srgbClr val="292929"/>
                </a:solidFill>
                <a:latin typeface="Microsoft Sans Serif"/>
                <a:cs typeface="Microsoft Sans Serif"/>
              </a:rPr>
              <a:t> </a:t>
            </a:r>
            <a:r>
              <a:rPr sz="1400" spc="-105" dirty="0">
                <a:solidFill>
                  <a:srgbClr val="292929"/>
                </a:solidFill>
                <a:latin typeface="Microsoft Sans Serif"/>
                <a:cs typeface="Microsoft Sans Serif"/>
              </a:rPr>
              <a:t>NASA</a:t>
            </a:r>
            <a:r>
              <a:rPr sz="1400" spc="10" dirty="0">
                <a:solidFill>
                  <a:srgbClr val="292929"/>
                </a:solidFill>
                <a:latin typeface="Microsoft Sans Serif"/>
                <a:cs typeface="Microsoft Sans Serif"/>
              </a:rPr>
              <a:t> </a:t>
            </a:r>
            <a:r>
              <a:rPr sz="1400" spc="-70" dirty="0">
                <a:solidFill>
                  <a:srgbClr val="292929"/>
                </a:solidFill>
                <a:latin typeface="Microsoft Sans Serif"/>
                <a:cs typeface="Microsoft Sans Serif"/>
              </a:rPr>
              <a:t>Johnson</a:t>
            </a:r>
            <a:r>
              <a:rPr sz="1400" spc="75" dirty="0">
                <a:solidFill>
                  <a:srgbClr val="292929"/>
                </a:solidFill>
                <a:latin typeface="Microsoft Sans Serif"/>
                <a:cs typeface="Microsoft Sans Serif"/>
              </a:rPr>
              <a:t> </a:t>
            </a:r>
            <a:r>
              <a:rPr sz="1400" spc="-80" dirty="0">
                <a:solidFill>
                  <a:srgbClr val="292929"/>
                </a:solidFill>
                <a:latin typeface="Microsoft Sans Serif"/>
                <a:cs typeface="Microsoft Sans Serif"/>
              </a:rPr>
              <a:t>Space</a:t>
            </a:r>
            <a:r>
              <a:rPr sz="1400" spc="40" dirty="0">
                <a:solidFill>
                  <a:srgbClr val="292929"/>
                </a:solidFill>
                <a:latin typeface="Microsoft Sans Serif"/>
                <a:cs typeface="Microsoft Sans Serif"/>
              </a:rPr>
              <a:t> </a:t>
            </a:r>
            <a:r>
              <a:rPr sz="1400" spc="-35" dirty="0">
                <a:solidFill>
                  <a:srgbClr val="292929"/>
                </a:solidFill>
                <a:latin typeface="Microsoft Sans Serif"/>
                <a:cs typeface="Microsoft Sans Serif"/>
              </a:rPr>
              <a:t>Center's</a:t>
            </a:r>
            <a:r>
              <a:rPr sz="1400" spc="-95" dirty="0">
                <a:solidFill>
                  <a:srgbClr val="292929"/>
                </a:solidFill>
                <a:latin typeface="Microsoft Sans Serif"/>
                <a:cs typeface="Microsoft Sans Serif"/>
              </a:rPr>
              <a:t> </a:t>
            </a:r>
            <a:r>
              <a:rPr sz="1400" spc="-20" dirty="0">
                <a:solidFill>
                  <a:srgbClr val="292929"/>
                </a:solidFill>
                <a:latin typeface="Microsoft Sans Serif"/>
                <a:cs typeface="Microsoft Sans Serif"/>
              </a:rPr>
              <a:t>coordinate</a:t>
            </a:r>
            <a:r>
              <a:rPr sz="1400" spc="-35" dirty="0">
                <a:solidFill>
                  <a:srgbClr val="292929"/>
                </a:solidFill>
                <a:latin typeface="Microsoft Sans Serif"/>
                <a:cs typeface="Microsoft Sans Serif"/>
              </a:rPr>
              <a:t> </a:t>
            </a:r>
            <a:r>
              <a:rPr sz="1400" dirty="0">
                <a:solidFill>
                  <a:srgbClr val="292929"/>
                </a:solidFill>
                <a:latin typeface="Microsoft Sans Serif"/>
                <a:cs typeface="Microsoft Sans Serif"/>
              </a:rPr>
              <a:t>with</a:t>
            </a:r>
            <a:r>
              <a:rPr sz="1400" spc="-80" dirty="0">
                <a:solidFill>
                  <a:srgbClr val="292929"/>
                </a:solidFill>
                <a:latin typeface="Microsoft Sans Serif"/>
                <a:cs typeface="Microsoft Sans Serif"/>
              </a:rPr>
              <a:t> </a:t>
            </a:r>
            <a:r>
              <a:rPr sz="1400" dirty="0">
                <a:solidFill>
                  <a:srgbClr val="292929"/>
                </a:solidFill>
                <a:latin typeface="Microsoft Sans Serif"/>
                <a:cs typeface="Microsoft Sans Serif"/>
              </a:rPr>
              <a:t>label</a:t>
            </a:r>
            <a:r>
              <a:rPr sz="1400" spc="-40" dirty="0">
                <a:solidFill>
                  <a:srgbClr val="292929"/>
                </a:solidFill>
                <a:latin typeface="Microsoft Sans Serif"/>
                <a:cs typeface="Microsoft Sans Serif"/>
              </a:rPr>
              <a:t> </a:t>
            </a:r>
            <a:r>
              <a:rPr sz="1400" spc="-20" dirty="0">
                <a:solidFill>
                  <a:srgbClr val="292929"/>
                </a:solidFill>
                <a:latin typeface="Microsoft Sans Serif"/>
                <a:cs typeface="Microsoft Sans Serif"/>
              </a:rPr>
              <a:t>showing</a:t>
            </a:r>
            <a:r>
              <a:rPr sz="1400" spc="30" dirty="0">
                <a:solidFill>
                  <a:srgbClr val="292929"/>
                </a:solidFill>
                <a:latin typeface="Microsoft Sans Serif"/>
                <a:cs typeface="Microsoft Sans Serif"/>
              </a:rPr>
              <a:t> </a:t>
            </a:r>
            <a:r>
              <a:rPr sz="1400" dirty="0">
                <a:solidFill>
                  <a:srgbClr val="292929"/>
                </a:solidFill>
                <a:latin typeface="Microsoft Sans Serif"/>
                <a:cs typeface="Microsoft Sans Serif"/>
              </a:rPr>
              <a:t>its</a:t>
            </a:r>
            <a:r>
              <a:rPr sz="1400" spc="-20" dirty="0">
                <a:solidFill>
                  <a:srgbClr val="292929"/>
                </a:solidFill>
                <a:latin typeface="Microsoft Sans Serif"/>
                <a:cs typeface="Microsoft Sans Serif"/>
              </a:rPr>
              <a:t> </a:t>
            </a:r>
            <a:r>
              <a:rPr sz="1400" spc="-40" dirty="0">
                <a:solidFill>
                  <a:srgbClr val="292929"/>
                </a:solidFill>
                <a:latin typeface="Microsoft Sans Serif"/>
                <a:cs typeface="Microsoft Sans Serif"/>
              </a:rPr>
              <a:t>name</a:t>
            </a:r>
            <a:endParaRPr sz="1500" dirty="0">
              <a:latin typeface="Arial"/>
              <a:cs typeface="Arial"/>
            </a:endParaRPr>
          </a:p>
          <a:p>
            <a:pPr marL="699135" marR="1029335" lvl="1" indent="-229235">
              <a:lnSpc>
                <a:spcPts val="1650"/>
              </a:lnSpc>
              <a:spcBef>
                <a:spcPts val="1460"/>
              </a:spcBef>
              <a:buFont typeface="Arial"/>
              <a:buChar char="•"/>
              <a:tabLst>
                <a:tab pos="699135" algn="l"/>
              </a:tabLst>
            </a:pPr>
            <a:r>
              <a:rPr sz="1400" spc="-75" dirty="0">
                <a:solidFill>
                  <a:srgbClr val="292929"/>
                </a:solidFill>
                <a:latin typeface="Microsoft Sans Serif"/>
                <a:cs typeface="Microsoft Sans Serif"/>
              </a:rPr>
              <a:t>Red</a:t>
            </a:r>
            <a:r>
              <a:rPr sz="1400" spc="-55" dirty="0">
                <a:solidFill>
                  <a:srgbClr val="292929"/>
                </a:solidFill>
                <a:latin typeface="Microsoft Sans Serif"/>
                <a:cs typeface="Microsoft Sans Serif"/>
              </a:rPr>
              <a:t> </a:t>
            </a:r>
            <a:r>
              <a:rPr sz="1400" spc="-30" dirty="0">
                <a:solidFill>
                  <a:srgbClr val="292929"/>
                </a:solidFill>
                <a:latin typeface="Microsoft Sans Serif"/>
                <a:cs typeface="Microsoft Sans Serif"/>
              </a:rPr>
              <a:t>circles</a:t>
            </a:r>
            <a:r>
              <a:rPr sz="1400" spc="-100" dirty="0">
                <a:solidFill>
                  <a:srgbClr val="292929"/>
                </a:solidFill>
                <a:latin typeface="Microsoft Sans Serif"/>
                <a:cs typeface="Microsoft Sans Serif"/>
              </a:rPr>
              <a:t> </a:t>
            </a:r>
            <a:r>
              <a:rPr sz="1400" dirty="0">
                <a:solidFill>
                  <a:srgbClr val="292929"/>
                </a:solidFill>
                <a:latin typeface="Microsoft Sans Serif"/>
                <a:cs typeface="Microsoft Sans Serif"/>
              </a:rPr>
              <a:t>at</a:t>
            </a:r>
            <a:r>
              <a:rPr sz="1400" spc="10" dirty="0">
                <a:solidFill>
                  <a:srgbClr val="292929"/>
                </a:solidFill>
                <a:latin typeface="Microsoft Sans Serif"/>
                <a:cs typeface="Microsoft Sans Serif"/>
              </a:rPr>
              <a:t> </a:t>
            </a:r>
            <a:r>
              <a:rPr sz="1400" spc="-60" dirty="0">
                <a:solidFill>
                  <a:srgbClr val="292929"/>
                </a:solidFill>
                <a:latin typeface="Microsoft Sans Serif"/>
                <a:cs typeface="Microsoft Sans Serif"/>
              </a:rPr>
              <a:t>each</a:t>
            </a:r>
            <a:r>
              <a:rPr sz="1400" spc="-15" dirty="0">
                <a:solidFill>
                  <a:srgbClr val="292929"/>
                </a:solidFill>
                <a:latin typeface="Microsoft Sans Serif"/>
                <a:cs typeface="Microsoft Sans Serif"/>
              </a:rPr>
              <a:t> </a:t>
            </a:r>
            <a:r>
              <a:rPr sz="1400" spc="-35" dirty="0">
                <a:solidFill>
                  <a:srgbClr val="292929"/>
                </a:solidFill>
                <a:latin typeface="Microsoft Sans Serif"/>
                <a:cs typeface="Microsoft Sans Serif"/>
              </a:rPr>
              <a:t>launch</a:t>
            </a:r>
            <a:r>
              <a:rPr sz="1400" spc="-20" dirty="0">
                <a:solidFill>
                  <a:srgbClr val="292929"/>
                </a:solidFill>
                <a:latin typeface="Microsoft Sans Serif"/>
                <a:cs typeface="Microsoft Sans Serif"/>
              </a:rPr>
              <a:t> </a:t>
            </a:r>
            <a:r>
              <a:rPr sz="1400" dirty="0">
                <a:solidFill>
                  <a:srgbClr val="292929"/>
                </a:solidFill>
                <a:latin typeface="Microsoft Sans Serif"/>
                <a:cs typeface="Microsoft Sans Serif"/>
              </a:rPr>
              <a:t>site</a:t>
            </a:r>
            <a:r>
              <a:rPr sz="1400" spc="25" dirty="0">
                <a:solidFill>
                  <a:srgbClr val="292929"/>
                </a:solidFill>
                <a:latin typeface="Microsoft Sans Serif"/>
                <a:cs typeface="Microsoft Sans Serif"/>
              </a:rPr>
              <a:t> </a:t>
            </a:r>
            <a:r>
              <a:rPr sz="1400" spc="-25" dirty="0">
                <a:solidFill>
                  <a:srgbClr val="292929"/>
                </a:solidFill>
                <a:latin typeface="Microsoft Sans Serif"/>
                <a:cs typeface="Microsoft Sans Serif"/>
              </a:rPr>
              <a:t>coordinates</a:t>
            </a:r>
            <a:r>
              <a:rPr sz="1400" spc="-100" dirty="0">
                <a:solidFill>
                  <a:srgbClr val="292929"/>
                </a:solidFill>
                <a:latin typeface="Microsoft Sans Serif"/>
                <a:cs typeface="Microsoft Sans Serif"/>
              </a:rPr>
              <a:t> </a:t>
            </a:r>
            <a:r>
              <a:rPr sz="1400" dirty="0">
                <a:solidFill>
                  <a:srgbClr val="292929"/>
                </a:solidFill>
                <a:latin typeface="Microsoft Sans Serif"/>
                <a:cs typeface="Microsoft Sans Serif"/>
              </a:rPr>
              <a:t>with</a:t>
            </a:r>
            <a:r>
              <a:rPr sz="1400" spc="-20" dirty="0">
                <a:solidFill>
                  <a:srgbClr val="292929"/>
                </a:solidFill>
                <a:latin typeface="Microsoft Sans Serif"/>
                <a:cs typeface="Microsoft Sans Serif"/>
              </a:rPr>
              <a:t> </a:t>
            </a:r>
            <a:r>
              <a:rPr sz="1400" dirty="0">
                <a:solidFill>
                  <a:srgbClr val="292929"/>
                </a:solidFill>
                <a:latin typeface="Microsoft Sans Serif"/>
                <a:cs typeface="Microsoft Sans Serif"/>
              </a:rPr>
              <a:t>label</a:t>
            </a:r>
            <a:r>
              <a:rPr sz="1400" spc="-55" dirty="0">
                <a:solidFill>
                  <a:srgbClr val="292929"/>
                </a:solidFill>
                <a:latin typeface="Microsoft Sans Serif"/>
                <a:cs typeface="Microsoft Sans Serif"/>
              </a:rPr>
              <a:t> </a:t>
            </a:r>
            <a:r>
              <a:rPr sz="1400" spc="-20" dirty="0">
                <a:solidFill>
                  <a:srgbClr val="292929"/>
                </a:solidFill>
                <a:latin typeface="Microsoft Sans Serif"/>
                <a:cs typeface="Microsoft Sans Serif"/>
              </a:rPr>
              <a:t>showing</a:t>
            </a:r>
            <a:r>
              <a:rPr sz="1400" spc="10" dirty="0">
                <a:solidFill>
                  <a:srgbClr val="292929"/>
                </a:solidFill>
                <a:latin typeface="Microsoft Sans Serif"/>
                <a:cs typeface="Microsoft Sans Serif"/>
              </a:rPr>
              <a:t> </a:t>
            </a:r>
            <a:r>
              <a:rPr sz="1400" spc="-35" dirty="0">
                <a:solidFill>
                  <a:srgbClr val="292929"/>
                </a:solidFill>
                <a:latin typeface="Microsoft Sans Serif"/>
                <a:cs typeface="Microsoft Sans Serif"/>
              </a:rPr>
              <a:t>launch</a:t>
            </a:r>
            <a:r>
              <a:rPr sz="1400" spc="-15" dirty="0">
                <a:solidFill>
                  <a:srgbClr val="292929"/>
                </a:solidFill>
                <a:latin typeface="Microsoft Sans Serif"/>
                <a:cs typeface="Microsoft Sans Serif"/>
              </a:rPr>
              <a:t> </a:t>
            </a:r>
            <a:r>
              <a:rPr sz="1400" spc="-10" dirty="0">
                <a:solidFill>
                  <a:srgbClr val="292929"/>
                </a:solidFill>
                <a:latin typeface="Microsoft Sans Serif"/>
                <a:cs typeface="Microsoft Sans Serif"/>
              </a:rPr>
              <a:t>site</a:t>
            </a:r>
            <a:r>
              <a:rPr sz="1400" spc="-50" dirty="0">
                <a:solidFill>
                  <a:srgbClr val="292929"/>
                </a:solidFill>
                <a:latin typeface="Microsoft Sans Serif"/>
                <a:cs typeface="Microsoft Sans Serif"/>
              </a:rPr>
              <a:t> </a:t>
            </a:r>
            <a:r>
              <a:rPr sz="1400" spc="-25" dirty="0">
                <a:solidFill>
                  <a:srgbClr val="292929"/>
                </a:solidFill>
                <a:latin typeface="Microsoft Sans Serif"/>
                <a:cs typeface="Microsoft Sans Serif"/>
              </a:rPr>
              <a:t>name</a:t>
            </a:r>
            <a:r>
              <a:rPr sz="1400" spc="110" dirty="0">
                <a:solidFill>
                  <a:srgbClr val="292929"/>
                </a:solidFill>
                <a:latin typeface="Microsoft Sans Serif"/>
                <a:cs typeface="Microsoft Sans Serif"/>
              </a:rPr>
              <a:t> </a:t>
            </a:r>
            <a:r>
              <a:rPr sz="1400" spc="-75" dirty="0">
                <a:solidFill>
                  <a:srgbClr val="292929"/>
                </a:solidFill>
                <a:latin typeface="Microsoft Sans Serif"/>
                <a:cs typeface="Microsoft Sans Serif"/>
              </a:rPr>
              <a:t>The</a:t>
            </a:r>
            <a:r>
              <a:rPr sz="1400" spc="-30" dirty="0">
                <a:solidFill>
                  <a:srgbClr val="292929"/>
                </a:solidFill>
                <a:latin typeface="Microsoft Sans Serif"/>
                <a:cs typeface="Microsoft Sans Serif"/>
              </a:rPr>
              <a:t> </a:t>
            </a:r>
            <a:r>
              <a:rPr sz="1400" dirty="0">
                <a:solidFill>
                  <a:srgbClr val="292929"/>
                </a:solidFill>
                <a:latin typeface="Microsoft Sans Serif"/>
                <a:cs typeface="Microsoft Sans Serif"/>
              </a:rPr>
              <a:t>grouping</a:t>
            </a:r>
            <a:r>
              <a:rPr sz="1400" spc="-40" dirty="0">
                <a:solidFill>
                  <a:srgbClr val="292929"/>
                </a:solidFill>
                <a:latin typeface="Microsoft Sans Serif"/>
                <a:cs typeface="Microsoft Sans Serif"/>
              </a:rPr>
              <a:t> </a:t>
            </a:r>
            <a:r>
              <a:rPr sz="1400" dirty="0">
                <a:solidFill>
                  <a:srgbClr val="292929"/>
                </a:solidFill>
                <a:latin typeface="Microsoft Sans Serif"/>
                <a:cs typeface="Microsoft Sans Serif"/>
              </a:rPr>
              <a:t>of</a:t>
            </a:r>
            <a:r>
              <a:rPr sz="1400" spc="-15" dirty="0">
                <a:solidFill>
                  <a:srgbClr val="292929"/>
                </a:solidFill>
                <a:latin typeface="Microsoft Sans Serif"/>
                <a:cs typeface="Microsoft Sans Serif"/>
              </a:rPr>
              <a:t> </a:t>
            </a:r>
            <a:r>
              <a:rPr sz="1400" dirty="0">
                <a:solidFill>
                  <a:srgbClr val="292929"/>
                </a:solidFill>
                <a:latin typeface="Microsoft Sans Serif"/>
                <a:cs typeface="Microsoft Sans Serif"/>
              </a:rPr>
              <a:t>points</a:t>
            </a:r>
            <a:r>
              <a:rPr sz="1400" spc="-10" dirty="0">
                <a:solidFill>
                  <a:srgbClr val="292929"/>
                </a:solidFill>
                <a:latin typeface="Microsoft Sans Serif"/>
                <a:cs typeface="Microsoft Sans Serif"/>
              </a:rPr>
              <a:t> </a:t>
            </a:r>
            <a:r>
              <a:rPr sz="1400" dirty="0">
                <a:solidFill>
                  <a:srgbClr val="292929"/>
                </a:solidFill>
                <a:latin typeface="Microsoft Sans Serif"/>
                <a:cs typeface="Microsoft Sans Serif"/>
              </a:rPr>
              <a:t>in</a:t>
            </a:r>
            <a:r>
              <a:rPr sz="1400" spc="10" dirty="0">
                <a:solidFill>
                  <a:srgbClr val="292929"/>
                </a:solidFill>
                <a:latin typeface="Microsoft Sans Serif"/>
                <a:cs typeface="Microsoft Sans Serif"/>
              </a:rPr>
              <a:t> </a:t>
            </a:r>
            <a:r>
              <a:rPr sz="1400" dirty="0">
                <a:solidFill>
                  <a:srgbClr val="292929"/>
                </a:solidFill>
                <a:latin typeface="Microsoft Sans Serif"/>
                <a:cs typeface="Microsoft Sans Serif"/>
              </a:rPr>
              <a:t>a</a:t>
            </a:r>
            <a:r>
              <a:rPr sz="1400" spc="65" dirty="0">
                <a:solidFill>
                  <a:srgbClr val="292929"/>
                </a:solidFill>
                <a:latin typeface="Microsoft Sans Serif"/>
                <a:cs typeface="Microsoft Sans Serif"/>
              </a:rPr>
              <a:t> </a:t>
            </a:r>
            <a:r>
              <a:rPr sz="1400" spc="-20" dirty="0">
                <a:solidFill>
                  <a:srgbClr val="292929"/>
                </a:solidFill>
                <a:latin typeface="Microsoft Sans Serif"/>
                <a:cs typeface="Microsoft Sans Serif"/>
              </a:rPr>
              <a:t>cluster</a:t>
            </a:r>
            <a:r>
              <a:rPr sz="1400" spc="-25" dirty="0">
                <a:solidFill>
                  <a:srgbClr val="292929"/>
                </a:solidFill>
                <a:latin typeface="Microsoft Sans Serif"/>
                <a:cs typeface="Microsoft Sans Serif"/>
              </a:rPr>
              <a:t> </a:t>
            </a:r>
            <a:r>
              <a:rPr sz="1400" dirty="0">
                <a:solidFill>
                  <a:srgbClr val="292929"/>
                </a:solidFill>
                <a:latin typeface="Microsoft Sans Serif"/>
                <a:cs typeface="Microsoft Sans Serif"/>
              </a:rPr>
              <a:t>to</a:t>
            </a:r>
            <a:r>
              <a:rPr sz="1400" spc="50" dirty="0">
                <a:solidFill>
                  <a:srgbClr val="292929"/>
                </a:solidFill>
                <a:latin typeface="Microsoft Sans Serif"/>
                <a:cs typeface="Microsoft Sans Serif"/>
              </a:rPr>
              <a:t> </a:t>
            </a:r>
            <a:r>
              <a:rPr sz="1400" spc="-10" dirty="0">
                <a:solidFill>
                  <a:srgbClr val="292929"/>
                </a:solidFill>
                <a:latin typeface="Microsoft Sans Serif"/>
                <a:cs typeface="Microsoft Sans Serif"/>
              </a:rPr>
              <a:t>display</a:t>
            </a:r>
            <a:r>
              <a:rPr sz="1400" spc="-45" dirty="0">
                <a:solidFill>
                  <a:srgbClr val="292929"/>
                </a:solidFill>
                <a:latin typeface="Microsoft Sans Serif"/>
                <a:cs typeface="Microsoft Sans Serif"/>
              </a:rPr>
              <a:t> </a:t>
            </a:r>
            <a:r>
              <a:rPr sz="1400" dirty="0">
                <a:solidFill>
                  <a:srgbClr val="292929"/>
                </a:solidFill>
                <a:latin typeface="Microsoft Sans Serif"/>
                <a:cs typeface="Microsoft Sans Serif"/>
              </a:rPr>
              <a:t>multiple</a:t>
            </a:r>
            <a:r>
              <a:rPr sz="1400" spc="-25" dirty="0">
                <a:solidFill>
                  <a:srgbClr val="292929"/>
                </a:solidFill>
                <a:latin typeface="Microsoft Sans Serif"/>
                <a:cs typeface="Microsoft Sans Serif"/>
              </a:rPr>
              <a:t> </a:t>
            </a:r>
            <a:r>
              <a:rPr sz="1400" spc="-40" dirty="0">
                <a:solidFill>
                  <a:srgbClr val="292929"/>
                </a:solidFill>
                <a:latin typeface="Microsoft Sans Serif"/>
                <a:cs typeface="Microsoft Sans Serif"/>
              </a:rPr>
              <a:t>and </a:t>
            </a:r>
            <a:r>
              <a:rPr sz="1400" dirty="0">
                <a:solidFill>
                  <a:srgbClr val="292929"/>
                </a:solidFill>
                <a:latin typeface="Microsoft Sans Serif"/>
                <a:cs typeface="Microsoft Sans Serif"/>
              </a:rPr>
              <a:t>different</a:t>
            </a:r>
            <a:r>
              <a:rPr sz="1400" spc="-75" dirty="0">
                <a:solidFill>
                  <a:srgbClr val="292929"/>
                </a:solidFill>
                <a:latin typeface="Microsoft Sans Serif"/>
                <a:cs typeface="Microsoft Sans Serif"/>
              </a:rPr>
              <a:t> </a:t>
            </a:r>
            <a:r>
              <a:rPr sz="1400" spc="-10" dirty="0">
                <a:solidFill>
                  <a:srgbClr val="292929"/>
                </a:solidFill>
                <a:latin typeface="Microsoft Sans Serif"/>
                <a:cs typeface="Microsoft Sans Serif"/>
              </a:rPr>
              <a:t>information</a:t>
            </a:r>
            <a:r>
              <a:rPr sz="1400" spc="-75" dirty="0">
                <a:solidFill>
                  <a:srgbClr val="292929"/>
                </a:solidFill>
                <a:latin typeface="Microsoft Sans Serif"/>
                <a:cs typeface="Microsoft Sans Serif"/>
              </a:rPr>
              <a:t> </a:t>
            </a:r>
            <a:r>
              <a:rPr sz="1400" dirty="0">
                <a:solidFill>
                  <a:srgbClr val="292929"/>
                </a:solidFill>
                <a:latin typeface="Microsoft Sans Serif"/>
                <a:cs typeface="Microsoft Sans Serif"/>
              </a:rPr>
              <a:t>for</a:t>
            </a:r>
            <a:r>
              <a:rPr sz="1400" spc="-25"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70" dirty="0">
                <a:solidFill>
                  <a:srgbClr val="292929"/>
                </a:solidFill>
                <a:latin typeface="Microsoft Sans Serif"/>
                <a:cs typeface="Microsoft Sans Serif"/>
              </a:rPr>
              <a:t>same</a:t>
            </a:r>
            <a:r>
              <a:rPr sz="1400" spc="50" dirty="0">
                <a:solidFill>
                  <a:srgbClr val="292929"/>
                </a:solidFill>
                <a:latin typeface="Microsoft Sans Serif"/>
                <a:cs typeface="Microsoft Sans Serif"/>
              </a:rPr>
              <a:t> </a:t>
            </a:r>
            <a:r>
              <a:rPr sz="1400" spc="-10" dirty="0">
                <a:solidFill>
                  <a:srgbClr val="292929"/>
                </a:solidFill>
                <a:latin typeface="Microsoft Sans Serif"/>
                <a:cs typeface="Microsoft Sans Serif"/>
              </a:rPr>
              <a:t>coordinates</a:t>
            </a:r>
            <a:endParaRPr sz="1400" dirty="0">
              <a:latin typeface="Microsoft Sans Serif"/>
              <a:cs typeface="Microsoft Sans Serif"/>
            </a:endParaRPr>
          </a:p>
          <a:p>
            <a:pPr marL="698500" lvl="1" indent="-228600">
              <a:lnSpc>
                <a:spcPts val="1614"/>
              </a:lnSpc>
              <a:spcBef>
                <a:spcPts val="1380"/>
              </a:spcBef>
              <a:buFont typeface="Arial"/>
              <a:buChar char="•"/>
              <a:tabLst>
                <a:tab pos="698500" algn="l"/>
              </a:tabLst>
            </a:pPr>
            <a:r>
              <a:rPr sz="1400" spc="-35" dirty="0">
                <a:solidFill>
                  <a:srgbClr val="292929"/>
                </a:solidFill>
                <a:latin typeface="Microsoft Sans Serif"/>
                <a:cs typeface="Microsoft Sans Serif"/>
              </a:rPr>
              <a:t>Markers</a:t>
            </a:r>
            <a:r>
              <a:rPr sz="1400" spc="-100" dirty="0">
                <a:solidFill>
                  <a:srgbClr val="292929"/>
                </a:solidFill>
                <a:latin typeface="Microsoft Sans Serif"/>
                <a:cs typeface="Microsoft Sans Serif"/>
              </a:rPr>
              <a:t> </a:t>
            </a:r>
            <a:r>
              <a:rPr sz="1400" dirty="0">
                <a:solidFill>
                  <a:srgbClr val="292929"/>
                </a:solidFill>
                <a:latin typeface="Microsoft Sans Serif"/>
                <a:cs typeface="Microsoft Sans Serif"/>
              </a:rPr>
              <a:t>to</a:t>
            </a:r>
            <a:r>
              <a:rPr sz="1400" spc="-55" dirty="0">
                <a:solidFill>
                  <a:srgbClr val="292929"/>
                </a:solidFill>
                <a:latin typeface="Microsoft Sans Serif"/>
                <a:cs typeface="Microsoft Sans Serif"/>
              </a:rPr>
              <a:t> </a:t>
            </a:r>
            <a:r>
              <a:rPr sz="1400" spc="-20" dirty="0">
                <a:solidFill>
                  <a:srgbClr val="292929"/>
                </a:solidFill>
                <a:latin typeface="Microsoft Sans Serif"/>
                <a:cs typeface="Microsoft Sans Serif"/>
              </a:rPr>
              <a:t>show</a:t>
            </a:r>
            <a:r>
              <a:rPr sz="1400" spc="25" dirty="0">
                <a:solidFill>
                  <a:srgbClr val="292929"/>
                </a:solidFill>
                <a:latin typeface="Microsoft Sans Serif"/>
                <a:cs typeface="Microsoft Sans Serif"/>
              </a:rPr>
              <a:t> </a:t>
            </a:r>
            <a:r>
              <a:rPr sz="1400" spc="-60" dirty="0">
                <a:solidFill>
                  <a:srgbClr val="292929"/>
                </a:solidFill>
                <a:latin typeface="Microsoft Sans Serif"/>
                <a:cs typeface="Microsoft Sans Serif"/>
              </a:rPr>
              <a:t>successful</a:t>
            </a:r>
            <a:r>
              <a:rPr sz="1400" spc="5" dirty="0">
                <a:solidFill>
                  <a:srgbClr val="292929"/>
                </a:solidFill>
                <a:latin typeface="Microsoft Sans Serif"/>
                <a:cs typeface="Microsoft Sans Serif"/>
              </a:rPr>
              <a:t> </a:t>
            </a:r>
            <a:r>
              <a:rPr sz="1400" dirty="0">
                <a:solidFill>
                  <a:srgbClr val="292929"/>
                </a:solidFill>
                <a:latin typeface="Microsoft Sans Serif"/>
                <a:cs typeface="Microsoft Sans Serif"/>
              </a:rPr>
              <a:t>and</a:t>
            </a:r>
            <a:r>
              <a:rPr sz="1400" spc="-5" dirty="0">
                <a:solidFill>
                  <a:srgbClr val="292929"/>
                </a:solidFill>
                <a:latin typeface="Microsoft Sans Serif"/>
                <a:cs typeface="Microsoft Sans Serif"/>
              </a:rPr>
              <a:t> </a:t>
            </a:r>
            <a:r>
              <a:rPr sz="1400" spc="-55" dirty="0">
                <a:solidFill>
                  <a:srgbClr val="292929"/>
                </a:solidFill>
                <a:latin typeface="Microsoft Sans Serif"/>
                <a:cs typeface="Microsoft Sans Serif"/>
              </a:rPr>
              <a:t>unsuccessful</a:t>
            </a:r>
            <a:r>
              <a:rPr sz="1400" dirty="0">
                <a:solidFill>
                  <a:srgbClr val="292929"/>
                </a:solidFill>
                <a:latin typeface="Microsoft Sans Serif"/>
                <a:cs typeface="Microsoft Sans Serif"/>
              </a:rPr>
              <a:t> </a:t>
            </a:r>
            <a:r>
              <a:rPr sz="1400" spc="-20" dirty="0">
                <a:solidFill>
                  <a:srgbClr val="292929"/>
                </a:solidFill>
                <a:latin typeface="Microsoft Sans Serif"/>
                <a:cs typeface="Microsoft Sans Serif"/>
              </a:rPr>
              <a:t>landings.</a:t>
            </a:r>
            <a:r>
              <a:rPr sz="1400" spc="-65" dirty="0">
                <a:solidFill>
                  <a:srgbClr val="292929"/>
                </a:solidFill>
                <a:latin typeface="Microsoft Sans Serif"/>
                <a:cs typeface="Microsoft Sans Serif"/>
              </a:rPr>
              <a:t> </a:t>
            </a:r>
            <a:r>
              <a:rPr sz="1400" spc="-45" dirty="0">
                <a:solidFill>
                  <a:srgbClr val="00AF50"/>
                </a:solidFill>
                <a:latin typeface="Microsoft Sans Serif"/>
                <a:cs typeface="Microsoft Sans Serif"/>
              </a:rPr>
              <a:t>Green</a:t>
            </a:r>
            <a:r>
              <a:rPr sz="1400" spc="-70" dirty="0">
                <a:solidFill>
                  <a:srgbClr val="00AF50"/>
                </a:solidFill>
                <a:latin typeface="Microsoft Sans Serif"/>
                <a:cs typeface="Microsoft Sans Serif"/>
              </a:rPr>
              <a:t> </a:t>
            </a:r>
            <a:r>
              <a:rPr sz="1400" dirty="0">
                <a:solidFill>
                  <a:srgbClr val="292929"/>
                </a:solidFill>
                <a:latin typeface="Microsoft Sans Serif"/>
                <a:cs typeface="Microsoft Sans Serif"/>
              </a:rPr>
              <a:t>for</a:t>
            </a:r>
            <a:r>
              <a:rPr sz="1400" spc="10" dirty="0">
                <a:solidFill>
                  <a:srgbClr val="292929"/>
                </a:solidFill>
                <a:latin typeface="Microsoft Sans Serif"/>
                <a:cs typeface="Microsoft Sans Serif"/>
              </a:rPr>
              <a:t> </a:t>
            </a:r>
            <a:r>
              <a:rPr sz="1400" spc="-60" dirty="0">
                <a:solidFill>
                  <a:srgbClr val="292929"/>
                </a:solidFill>
                <a:latin typeface="Microsoft Sans Serif"/>
                <a:cs typeface="Microsoft Sans Serif"/>
              </a:rPr>
              <a:t>successful</a:t>
            </a:r>
            <a:r>
              <a:rPr sz="1400" dirty="0">
                <a:solidFill>
                  <a:srgbClr val="292929"/>
                </a:solidFill>
                <a:latin typeface="Microsoft Sans Serif"/>
                <a:cs typeface="Microsoft Sans Serif"/>
              </a:rPr>
              <a:t> landing</a:t>
            </a:r>
            <a:r>
              <a:rPr sz="1400" spc="-70" dirty="0">
                <a:solidFill>
                  <a:srgbClr val="292929"/>
                </a:solidFill>
                <a:latin typeface="Microsoft Sans Serif"/>
                <a:cs typeface="Microsoft Sans Serif"/>
              </a:rPr>
              <a:t> </a:t>
            </a:r>
            <a:r>
              <a:rPr sz="1400" dirty="0">
                <a:solidFill>
                  <a:srgbClr val="292929"/>
                </a:solidFill>
                <a:latin typeface="Microsoft Sans Serif"/>
                <a:cs typeface="Microsoft Sans Serif"/>
              </a:rPr>
              <a:t>and</a:t>
            </a:r>
            <a:r>
              <a:rPr sz="1400" spc="-5" dirty="0">
                <a:solidFill>
                  <a:srgbClr val="292929"/>
                </a:solidFill>
                <a:latin typeface="Microsoft Sans Serif"/>
                <a:cs typeface="Microsoft Sans Serif"/>
              </a:rPr>
              <a:t> </a:t>
            </a:r>
            <a:r>
              <a:rPr sz="1400" spc="-75" dirty="0">
                <a:solidFill>
                  <a:srgbClr val="FF0000"/>
                </a:solidFill>
                <a:latin typeface="Microsoft Sans Serif"/>
                <a:cs typeface="Microsoft Sans Serif"/>
              </a:rPr>
              <a:t>Red</a:t>
            </a:r>
            <a:r>
              <a:rPr sz="1400" spc="-50" dirty="0">
                <a:solidFill>
                  <a:srgbClr val="FF0000"/>
                </a:solidFill>
                <a:latin typeface="Microsoft Sans Serif"/>
                <a:cs typeface="Microsoft Sans Serif"/>
              </a:rPr>
              <a:t> </a:t>
            </a:r>
            <a:r>
              <a:rPr sz="1400" dirty="0">
                <a:solidFill>
                  <a:srgbClr val="292929"/>
                </a:solidFill>
                <a:latin typeface="Microsoft Sans Serif"/>
                <a:cs typeface="Microsoft Sans Serif"/>
              </a:rPr>
              <a:t>for</a:t>
            </a:r>
            <a:r>
              <a:rPr sz="1400" spc="75" dirty="0">
                <a:solidFill>
                  <a:srgbClr val="292929"/>
                </a:solidFill>
                <a:latin typeface="Microsoft Sans Serif"/>
                <a:cs typeface="Microsoft Sans Serif"/>
              </a:rPr>
              <a:t> </a:t>
            </a:r>
            <a:r>
              <a:rPr sz="1400" spc="-55" dirty="0">
                <a:solidFill>
                  <a:srgbClr val="292929"/>
                </a:solidFill>
                <a:latin typeface="Microsoft Sans Serif"/>
                <a:cs typeface="Microsoft Sans Serif"/>
              </a:rPr>
              <a:t>unsuccessful</a:t>
            </a:r>
            <a:r>
              <a:rPr sz="1400" spc="5" dirty="0">
                <a:solidFill>
                  <a:srgbClr val="292929"/>
                </a:solidFill>
                <a:latin typeface="Microsoft Sans Serif"/>
                <a:cs typeface="Microsoft Sans Serif"/>
              </a:rPr>
              <a:t> </a:t>
            </a:r>
            <a:r>
              <a:rPr sz="1400" spc="-10" dirty="0">
                <a:solidFill>
                  <a:srgbClr val="292929"/>
                </a:solidFill>
                <a:latin typeface="Microsoft Sans Serif"/>
                <a:cs typeface="Microsoft Sans Serif"/>
              </a:rPr>
              <a:t>landing.</a:t>
            </a:r>
            <a:endParaRPr sz="1400" dirty="0">
              <a:latin typeface="Microsoft Sans Serif"/>
              <a:cs typeface="Microsoft Sans Serif"/>
            </a:endParaRPr>
          </a:p>
          <a:p>
            <a:pPr marL="698500" lvl="1" indent="-228600">
              <a:lnSpc>
                <a:spcPts val="1655"/>
              </a:lnSpc>
              <a:spcBef>
                <a:spcPts val="1375"/>
              </a:spcBef>
              <a:buFont typeface="Arial"/>
              <a:buChar char="•"/>
              <a:tabLst>
                <a:tab pos="698500" algn="l"/>
              </a:tabLst>
            </a:pPr>
            <a:r>
              <a:rPr sz="1400" spc="-35" dirty="0">
                <a:solidFill>
                  <a:srgbClr val="292929"/>
                </a:solidFill>
                <a:latin typeface="Microsoft Sans Serif"/>
                <a:cs typeface="Microsoft Sans Serif"/>
              </a:rPr>
              <a:t>Markers</a:t>
            </a:r>
            <a:r>
              <a:rPr sz="1400" spc="-100" dirty="0">
                <a:solidFill>
                  <a:srgbClr val="292929"/>
                </a:solidFill>
                <a:latin typeface="Microsoft Sans Serif"/>
                <a:cs typeface="Microsoft Sans Serif"/>
              </a:rPr>
              <a:t> </a:t>
            </a:r>
            <a:r>
              <a:rPr sz="1400" dirty="0">
                <a:solidFill>
                  <a:srgbClr val="292929"/>
                </a:solidFill>
                <a:latin typeface="Microsoft Sans Serif"/>
                <a:cs typeface="Microsoft Sans Serif"/>
              </a:rPr>
              <a:t>to</a:t>
            </a:r>
            <a:r>
              <a:rPr sz="1400" spc="-15" dirty="0">
                <a:solidFill>
                  <a:srgbClr val="292929"/>
                </a:solidFill>
                <a:latin typeface="Microsoft Sans Serif"/>
                <a:cs typeface="Microsoft Sans Serif"/>
              </a:rPr>
              <a:t> </a:t>
            </a:r>
            <a:r>
              <a:rPr sz="1400" spc="-20" dirty="0">
                <a:solidFill>
                  <a:srgbClr val="292929"/>
                </a:solidFill>
                <a:latin typeface="Microsoft Sans Serif"/>
                <a:cs typeface="Microsoft Sans Serif"/>
              </a:rPr>
              <a:t>show</a:t>
            </a:r>
            <a:r>
              <a:rPr sz="1400" spc="40" dirty="0">
                <a:solidFill>
                  <a:srgbClr val="292929"/>
                </a:solidFill>
                <a:latin typeface="Microsoft Sans Serif"/>
                <a:cs typeface="Microsoft Sans Serif"/>
              </a:rPr>
              <a:t> </a:t>
            </a:r>
            <a:r>
              <a:rPr sz="1400" spc="-35" dirty="0">
                <a:solidFill>
                  <a:srgbClr val="292929"/>
                </a:solidFill>
                <a:latin typeface="Microsoft Sans Serif"/>
                <a:cs typeface="Microsoft Sans Serif"/>
              </a:rPr>
              <a:t>distance</a:t>
            </a:r>
            <a:r>
              <a:rPr sz="1400" spc="-50" dirty="0">
                <a:solidFill>
                  <a:srgbClr val="292929"/>
                </a:solidFill>
                <a:latin typeface="Microsoft Sans Serif"/>
                <a:cs typeface="Microsoft Sans Serif"/>
              </a:rPr>
              <a:t> </a:t>
            </a:r>
            <a:r>
              <a:rPr sz="1400" spc="-10" dirty="0">
                <a:solidFill>
                  <a:srgbClr val="292929"/>
                </a:solidFill>
                <a:latin typeface="Microsoft Sans Serif"/>
                <a:cs typeface="Microsoft Sans Serif"/>
              </a:rPr>
              <a:t>between</a:t>
            </a:r>
            <a:r>
              <a:rPr sz="1400" spc="-85" dirty="0">
                <a:solidFill>
                  <a:srgbClr val="292929"/>
                </a:solidFill>
                <a:latin typeface="Microsoft Sans Serif"/>
                <a:cs typeface="Microsoft Sans Serif"/>
              </a:rPr>
              <a:t> </a:t>
            </a:r>
            <a:r>
              <a:rPr sz="1400" spc="-50" dirty="0">
                <a:solidFill>
                  <a:srgbClr val="292929"/>
                </a:solidFill>
                <a:latin typeface="Microsoft Sans Serif"/>
                <a:cs typeface="Microsoft Sans Serif"/>
              </a:rPr>
              <a:t>launch</a:t>
            </a:r>
            <a:r>
              <a:rPr sz="1400" spc="-85" dirty="0">
                <a:solidFill>
                  <a:srgbClr val="292929"/>
                </a:solidFill>
                <a:latin typeface="Microsoft Sans Serif"/>
                <a:cs typeface="Microsoft Sans Serif"/>
              </a:rPr>
              <a:t> </a:t>
            </a:r>
            <a:r>
              <a:rPr sz="1400" dirty="0">
                <a:solidFill>
                  <a:srgbClr val="292929"/>
                </a:solidFill>
                <a:latin typeface="Microsoft Sans Serif"/>
                <a:cs typeface="Microsoft Sans Serif"/>
              </a:rPr>
              <a:t>site</a:t>
            </a:r>
            <a:r>
              <a:rPr sz="1400" spc="25" dirty="0">
                <a:solidFill>
                  <a:srgbClr val="292929"/>
                </a:solidFill>
                <a:latin typeface="Microsoft Sans Serif"/>
                <a:cs typeface="Microsoft Sans Serif"/>
              </a:rPr>
              <a:t> </a:t>
            </a:r>
            <a:r>
              <a:rPr sz="1400" dirty="0">
                <a:solidFill>
                  <a:srgbClr val="292929"/>
                </a:solidFill>
                <a:latin typeface="Microsoft Sans Serif"/>
                <a:cs typeface="Microsoft Sans Serif"/>
              </a:rPr>
              <a:t>to</a:t>
            </a:r>
            <a:r>
              <a:rPr sz="1400" spc="25" dirty="0">
                <a:solidFill>
                  <a:srgbClr val="292929"/>
                </a:solidFill>
                <a:latin typeface="Microsoft Sans Serif"/>
                <a:cs typeface="Microsoft Sans Serif"/>
              </a:rPr>
              <a:t> </a:t>
            </a:r>
            <a:r>
              <a:rPr sz="1400" dirty="0">
                <a:solidFill>
                  <a:srgbClr val="292929"/>
                </a:solidFill>
                <a:latin typeface="Microsoft Sans Serif"/>
                <a:cs typeface="Microsoft Sans Serif"/>
              </a:rPr>
              <a:t>key</a:t>
            </a:r>
            <a:r>
              <a:rPr sz="1400" spc="10" dirty="0">
                <a:solidFill>
                  <a:srgbClr val="292929"/>
                </a:solidFill>
                <a:latin typeface="Microsoft Sans Serif"/>
                <a:cs typeface="Microsoft Sans Serif"/>
              </a:rPr>
              <a:t> </a:t>
            </a:r>
            <a:r>
              <a:rPr sz="1400" spc="-25" dirty="0">
                <a:solidFill>
                  <a:srgbClr val="292929"/>
                </a:solidFill>
                <a:latin typeface="Microsoft Sans Serif"/>
                <a:cs typeface="Microsoft Sans Serif"/>
              </a:rPr>
              <a:t>locations</a:t>
            </a:r>
            <a:r>
              <a:rPr sz="1400" spc="-35" dirty="0">
                <a:solidFill>
                  <a:srgbClr val="292929"/>
                </a:solidFill>
                <a:latin typeface="Microsoft Sans Serif"/>
                <a:cs typeface="Microsoft Sans Serif"/>
              </a:rPr>
              <a:t> </a:t>
            </a:r>
            <a:endParaRPr lang="es-ES" sz="1400" spc="-35" dirty="0">
              <a:solidFill>
                <a:srgbClr val="292929"/>
              </a:solidFill>
              <a:latin typeface="Microsoft Sans Serif"/>
              <a:cs typeface="Microsoft Sans Serif"/>
            </a:endParaRPr>
          </a:p>
          <a:p>
            <a:pPr marL="698500" lvl="1" indent="-228600">
              <a:lnSpc>
                <a:spcPts val="1655"/>
              </a:lnSpc>
              <a:spcBef>
                <a:spcPts val="1375"/>
              </a:spcBef>
              <a:buFont typeface="Arial"/>
              <a:buChar char="•"/>
              <a:tabLst>
                <a:tab pos="698500" algn="l"/>
              </a:tabLst>
            </a:pPr>
            <a:endParaRPr lang="es-ES" sz="1400" spc="-35" dirty="0">
              <a:solidFill>
                <a:srgbClr val="292929"/>
              </a:solidFill>
              <a:latin typeface="Microsoft Sans Serif"/>
              <a:cs typeface="Microsoft Sans Serif"/>
            </a:endParaRPr>
          </a:p>
          <a:p>
            <a:pPr marL="698500" lvl="1" indent="-228600">
              <a:lnSpc>
                <a:spcPts val="1655"/>
              </a:lnSpc>
              <a:spcBef>
                <a:spcPts val="1375"/>
              </a:spcBef>
              <a:buFont typeface="Arial"/>
              <a:buChar char="•"/>
              <a:tabLst>
                <a:tab pos="698500" algn="l"/>
              </a:tabLst>
            </a:pPr>
            <a:r>
              <a:rPr lang="es-ES" sz="1800" spc="-114" dirty="0" err="1">
                <a:solidFill>
                  <a:srgbClr val="292929"/>
                </a:solidFill>
                <a:latin typeface="Microsoft Sans Serif"/>
                <a:cs typeface="Microsoft Sans Serif"/>
              </a:rPr>
              <a:t>We</a:t>
            </a:r>
            <a:r>
              <a:rPr lang="es-ES" sz="1800" spc="-114" dirty="0">
                <a:solidFill>
                  <a:srgbClr val="292929"/>
                </a:solidFill>
                <a:latin typeface="Microsoft Sans Serif"/>
                <a:cs typeface="Microsoft Sans Serif"/>
              </a:rPr>
              <a:t> </a:t>
            </a:r>
            <a:r>
              <a:rPr sz="1800" spc="-35" dirty="0">
                <a:solidFill>
                  <a:srgbClr val="292929"/>
                </a:solidFill>
                <a:latin typeface="Microsoft Sans Serif"/>
                <a:cs typeface="Microsoft Sans Serif"/>
              </a:rPr>
              <a:t>understand</a:t>
            </a:r>
            <a:r>
              <a:rPr sz="1800" spc="-145" dirty="0">
                <a:solidFill>
                  <a:srgbClr val="292929"/>
                </a:solidFill>
                <a:latin typeface="Microsoft Sans Serif"/>
                <a:cs typeface="Microsoft Sans Serif"/>
              </a:rPr>
              <a:t> </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5" dirty="0">
                <a:solidFill>
                  <a:srgbClr val="292929"/>
                </a:solidFill>
                <a:latin typeface="Microsoft Sans Serif"/>
                <a:cs typeface="Microsoft Sans Serif"/>
              </a:rPr>
              <a:t> </a:t>
            </a:r>
            <a:r>
              <a:rPr sz="1800" spc="-10" dirty="0">
                <a:solidFill>
                  <a:srgbClr val="292929"/>
                </a:solidFill>
                <a:latin typeface="Microsoft Sans Serif"/>
                <a:cs typeface="Microsoft Sans Serif"/>
              </a:rPr>
              <a:t>problem</a:t>
            </a:r>
            <a:r>
              <a:rPr sz="1800" spc="-50" dirty="0">
                <a:solidFill>
                  <a:srgbClr val="292929"/>
                </a:solidFill>
                <a:latin typeface="Microsoft Sans Serif"/>
                <a:cs typeface="Microsoft Sans Serif"/>
              </a:rPr>
              <a:t> </a:t>
            </a:r>
            <a:r>
              <a:rPr sz="1800" spc="-10" dirty="0">
                <a:solidFill>
                  <a:srgbClr val="292929"/>
                </a:solidFill>
                <a:latin typeface="Microsoft Sans Serif"/>
                <a:cs typeface="Microsoft Sans Serif"/>
              </a:rPr>
              <a:t>and</a:t>
            </a:r>
            <a:r>
              <a:rPr sz="1800" spc="-3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5" dirty="0">
                <a:solidFill>
                  <a:srgbClr val="292929"/>
                </a:solidFill>
                <a:latin typeface="Microsoft Sans Serif"/>
                <a:cs typeface="Microsoft Sans Serif"/>
              </a:rPr>
              <a:t> </a:t>
            </a:r>
            <a:r>
              <a:rPr sz="1800" spc="-10" dirty="0">
                <a:solidFill>
                  <a:srgbClr val="292929"/>
                </a:solidFill>
                <a:latin typeface="Microsoft Sans Serif"/>
                <a:cs typeface="Microsoft Sans Serif"/>
              </a:rPr>
              <a:t>data.</a:t>
            </a:r>
            <a:r>
              <a:rPr sz="1800" dirty="0">
                <a:solidFill>
                  <a:srgbClr val="292929"/>
                </a:solidFill>
                <a:latin typeface="Microsoft Sans Serif"/>
                <a:cs typeface="Microsoft Sans Serif"/>
              </a:rPr>
              <a:t> </a:t>
            </a:r>
            <a:r>
              <a:rPr sz="1800" spc="-140" dirty="0">
                <a:solidFill>
                  <a:srgbClr val="292929"/>
                </a:solidFill>
                <a:latin typeface="Microsoft Sans Serif"/>
                <a:cs typeface="Microsoft Sans Serif"/>
              </a:rPr>
              <a:t>We</a:t>
            </a:r>
            <a:r>
              <a:rPr sz="1800" spc="20" dirty="0">
                <a:solidFill>
                  <a:srgbClr val="292929"/>
                </a:solidFill>
                <a:latin typeface="Microsoft Sans Serif"/>
                <a:cs typeface="Microsoft Sans Serif"/>
              </a:rPr>
              <a:t> </a:t>
            </a:r>
            <a:r>
              <a:rPr sz="1800" spc="-65" dirty="0">
                <a:solidFill>
                  <a:srgbClr val="292929"/>
                </a:solidFill>
                <a:latin typeface="Microsoft Sans Serif"/>
                <a:cs typeface="Microsoft Sans Serif"/>
              </a:rPr>
              <a:t>can</a:t>
            </a:r>
            <a:r>
              <a:rPr sz="1800" spc="-45" dirty="0">
                <a:solidFill>
                  <a:srgbClr val="292929"/>
                </a:solidFill>
                <a:latin typeface="Microsoft Sans Serif"/>
                <a:cs typeface="Microsoft Sans Serif"/>
              </a:rPr>
              <a:t> </a:t>
            </a:r>
            <a:r>
              <a:rPr sz="1800" spc="-10" dirty="0">
                <a:solidFill>
                  <a:srgbClr val="292929"/>
                </a:solidFill>
                <a:latin typeface="Microsoft Sans Serif"/>
                <a:cs typeface="Microsoft Sans Serif"/>
              </a:rPr>
              <a:t>easily</a:t>
            </a:r>
            <a:r>
              <a:rPr lang="es-ES" sz="1800" spc="-10" dirty="0">
                <a:solidFill>
                  <a:srgbClr val="292929"/>
                </a:solidFill>
                <a:latin typeface="Microsoft Sans Serif"/>
                <a:cs typeface="Microsoft Sans Serif"/>
              </a:rPr>
              <a:t> </a:t>
            </a:r>
            <a:r>
              <a:rPr lang="es-ES" sz="1800" spc="-10" dirty="0" err="1">
                <a:solidFill>
                  <a:srgbClr val="292929"/>
                </a:solidFill>
                <a:latin typeface="Microsoft Sans Serif"/>
                <a:cs typeface="Microsoft Sans Serif"/>
              </a:rPr>
              <a:t>display</a:t>
            </a:r>
            <a:r>
              <a:rPr lang="es-ES" sz="1800" spc="-10" dirty="0">
                <a:solidFill>
                  <a:srgbClr val="292929"/>
                </a:solidFill>
                <a:latin typeface="Microsoft Sans Serif"/>
                <a:cs typeface="Microsoft Sans Serif"/>
              </a:rPr>
              <a:t> </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all</a:t>
            </a:r>
            <a:r>
              <a:rPr sz="1800" spc="10" dirty="0">
                <a:solidFill>
                  <a:srgbClr val="292929"/>
                </a:solidFill>
                <a:latin typeface="Microsoft Sans Serif"/>
                <a:cs typeface="Microsoft Sans Serif"/>
              </a:rPr>
              <a:t> </a:t>
            </a:r>
            <a:r>
              <a:rPr sz="1800" spc="-50" dirty="0">
                <a:solidFill>
                  <a:srgbClr val="292929"/>
                </a:solidFill>
                <a:latin typeface="Microsoft Sans Serif"/>
                <a:cs typeface="Microsoft Sans Serif"/>
              </a:rPr>
              <a:t>launch</a:t>
            </a:r>
            <a:r>
              <a:rPr sz="1800" spc="-90" dirty="0">
                <a:solidFill>
                  <a:srgbClr val="292929"/>
                </a:solidFill>
                <a:latin typeface="Microsoft Sans Serif"/>
                <a:cs typeface="Microsoft Sans Serif"/>
              </a:rPr>
              <a:t> </a:t>
            </a:r>
            <a:r>
              <a:rPr sz="1800" spc="-40" dirty="0">
                <a:solidFill>
                  <a:srgbClr val="292929"/>
                </a:solidFill>
                <a:latin typeface="Microsoft Sans Serif"/>
                <a:cs typeface="Microsoft Sans Serif"/>
              </a:rPr>
              <a:t>sites,</a:t>
            </a:r>
            <a:r>
              <a:rPr sz="1800" spc="-75"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50" dirty="0">
                <a:solidFill>
                  <a:srgbClr val="292929"/>
                </a:solidFill>
                <a:latin typeface="Microsoft Sans Serif"/>
                <a:cs typeface="Microsoft Sans Serif"/>
              </a:rPr>
              <a:t> </a:t>
            </a:r>
            <a:r>
              <a:rPr sz="1800" spc="-25" dirty="0">
                <a:solidFill>
                  <a:srgbClr val="292929"/>
                </a:solidFill>
                <a:latin typeface="Microsoft Sans Serif"/>
                <a:cs typeface="Microsoft Sans Serif"/>
              </a:rPr>
              <a:t>surroundings</a:t>
            </a:r>
            <a:r>
              <a:rPr sz="1800" spc="-85" dirty="0">
                <a:solidFill>
                  <a:srgbClr val="292929"/>
                </a:solidFill>
                <a:latin typeface="Microsoft Sans Serif"/>
                <a:cs typeface="Microsoft Sans Serif"/>
              </a:rPr>
              <a:t> </a:t>
            </a:r>
            <a:r>
              <a:rPr sz="1800" spc="-10" dirty="0">
                <a:solidFill>
                  <a:srgbClr val="292929"/>
                </a:solidFill>
                <a:latin typeface="Microsoft Sans Serif"/>
                <a:cs typeface="Microsoft Sans Serif"/>
              </a:rPr>
              <a:t>and</a:t>
            </a:r>
            <a:r>
              <a:rPr sz="1800" spc="-5" dirty="0">
                <a:solidFill>
                  <a:srgbClr val="292929"/>
                </a:solidFill>
                <a:latin typeface="Microsoft Sans Serif"/>
                <a:cs typeface="Microsoft Sans Serif"/>
              </a:rPr>
              <a:t> </a:t>
            </a:r>
            <a:r>
              <a:rPr sz="1800" spc="-65" dirty="0">
                <a:solidFill>
                  <a:srgbClr val="292929"/>
                </a:solidFill>
                <a:latin typeface="Microsoft Sans Serif"/>
                <a:cs typeface="Microsoft Sans Serif"/>
              </a:rPr>
              <a:t>successful</a:t>
            </a:r>
            <a:r>
              <a:rPr sz="1800" spc="-165" dirty="0">
                <a:solidFill>
                  <a:srgbClr val="292929"/>
                </a:solidFill>
                <a:latin typeface="Microsoft Sans Serif"/>
                <a:cs typeface="Microsoft Sans Serif"/>
              </a:rPr>
              <a:t> </a:t>
            </a:r>
            <a:r>
              <a:rPr sz="1800" spc="-10" dirty="0">
                <a:solidFill>
                  <a:srgbClr val="292929"/>
                </a:solidFill>
                <a:latin typeface="Microsoft Sans Serif"/>
                <a:cs typeface="Microsoft Sans Serif"/>
              </a:rPr>
              <a:t>and </a:t>
            </a:r>
            <a:r>
              <a:rPr sz="1800" spc="-70" dirty="0">
                <a:solidFill>
                  <a:srgbClr val="292929"/>
                </a:solidFill>
                <a:latin typeface="Microsoft Sans Serif"/>
                <a:cs typeface="Microsoft Sans Serif"/>
              </a:rPr>
              <a:t>unsuccessful</a:t>
            </a:r>
            <a:r>
              <a:rPr sz="1800" spc="-165" dirty="0">
                <a:solidFill>
                  <a:srgbClr val="292929"/>
                </a:solidFill>
                <a:latin typeface="Microsoft Sans Serif"/>
                <a:cs typeface="Microsoft Sans Serif"/>
              </a:rPr>
              <a:t> </a:t>
            </a:r>
            <a:r>
              <a:rPr sz="1800" spc="-10" dirty="0">
                <a:solidFill>
                  <a:srgbClr val="292929"/>
                </a:solidFill>
                <a:latin typeface="Microsoft Sans Serif"/>
                <a:cs typeface="Microsoft Sans Serif"/>
              </a:rPr>
              <a:t>landings.</a:t>
            </a:r>
            <a:endParaRPr sz="1800" dirty="0">
              <a:latin typeface="Microsoft Sans Serif"/>
              <a:cs typeface="Microsoft Sans Serif"/>
            </a:endParaRPr>
          </a:p>
        </p:txBody>
      </p:sp>
      <p:sp>
        <p:nvSpPr>
          <p:cNvPr id="8" name="CuadroTexto 7">
            <a:extLst>
              <a:ext uri="{FF2B5EF4-FFF2-40B4-BE49-F238E27FC236}">
                <a16:creationId xmlns:a16="http://schemas.microsoft.com/office/drawing/2014/main" id="{B6AA720D-4A35-D4DC-F707-364F40C7F817}"/>
              </a:ext>
            </a:extLst>
          </p:cNvPr>
          <p:cNvSpPr txBox="1"/>
          <p:nvPr/>
        </p:nvSpPr>
        <p:spPr>
          <a:xfrm>
            <a:off x="430886" y="5396020"/>
            <a:ext cx="6092686" cy="923330"/>
          </a:xfrm>
          <a:prstGeom prst="rect">
            <a:avLst/>
          </a:prstGeom>
          <a:noFill/>
        </p:spPr>
        <p:txBody>
          <a:bodyPr wrap="square">
            <a:spAutoFit/>
          </a:bodyPr>
          <a:lstStyle/>
          <a:p>
            <a:r>
              <a:rPr lang="es-ES" dirty="0">
                <a:hlinkClick r:id="rId3"/>
              </a:rPr>
              <a:t>https://github.com/GlexyMS/GLEXY--CAPSTONE-FALCON-9-PROJECT/blob/main/lab_jupyter_launch_site_location.jupyterlite%20(3).ipynb</a:t>
            </a:r>
            <a:endParaRPr lang="es-E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object 3">
            <a:extLst>
              <a:ext uri="{FF2B5EF4-FFF2-40B4-BE49-F238E27FC236}">
                <a16:creationId xmlns:a16="http://schemas.microsoft.com/office/drawing/2014/main" id="{719CC902-504D-F4D5-8BEC-C18E6B6A6A4E}"/>
              </a:ext>
            </a:extLst>
          </p:cNvPr>
          <p:cNvSpPr txBox="1"/>
          <p:nvPr/>
        </p:nvSpPr>
        <p:spPr>
          <a:xfrm>
            <a:off x="849312" y="1842198"/>
            <a:ext cx="10541000" cy="2921954"/>
          </a:xfrm>
          <a:prstGeom prst="rect">
            <a:avLst/>
          </a:prstGeom>
        </p:spPr>
        <p:txBody>
          <a:bodyPr vert="horz" wrap="square" lIns="0" tIns="15875" rIns="0" bIns="0" rtlCol="0">
            <a:spAutoFit/>
          </a:bodyPr>
          <a:lstStyle/>
          <a:p>
            <a:pPr marL="241300" indent="-228600">
              <a:lnSpc>
                <a:spcPct val="100000"/>
              </a:lnSpc>
              <a:spcBef>
                <a:spcPts val="125"/>
              </a:spcBef>
              <a:buFont typeface="Arial"/>
              <a:buChar char="•"/>
              <a:tabLst>
                <a:tab pos="241300" algn="l"/>
              </a:tabLst>
            </a:pPr>
            <a:r>
              <a:rPr sz="2000" spc="-50" dirty="0">
                <a:solidFill>
                  <a:srgbClr val="292929"/>
                </a:solidFill>
                <a:latin typeface="Microsoft Sans Serif"/>
                <a:cs typeface="Microsoft Sans Serif"/>
              </a:rPr>
              <a:t>Dashboard</a:t>
            </a:r>
            <a:r>
              <a:rPr sz="2000" spc="-85" dirty="0">
                <a:solidFill>
                  <a:srgbClr val="292929"/>
                </a:solidFill>
                <a:latin typeface="Microsoft Sans Serif"/>
                <a:cs typeface="Microsoft Sans Serif"/>
              </a:rPr>
              <a:t> </a:t>
            </a:r>
            <a:r>
              <a:rPr sz="2000" spc="-65" dirty="0">
                <a:solidFill>
                  <a:srgbClr val="292929"/>
                </a:solidFill>
                <a:latin typeface="Microsoft Sans Serif"/>
                <a:cs typeface="Microsoft Sans Serif"/>
              </a:rPr>
              <a:t>has</a:t>
            </a:r>
            <a:r>
              <a:rPr sz="2000" spc="-35" dirty="0">
                <a:solidFill>
                  <a:srgbClr val="292929"/>
                </a:solidFill>
                <a:latin typeface="Microsoft Sans Serif"/>
                <a:cs typeface="Microsoft Sans Serif"/>
              </a:rPr>
              <a:t> </a:t>
            </a:r>
            <a:r>
              <a:rPr sz="2000" spc="-10" dirty="0">
                <a:solidFill>
                  <a:srgbClr val="292929"/>
                </a:solidFill>
                <a:latin typeface="Microsoft Sans Serif"/>
                <a:cs typeface="Microsoft Sans Serif"/>
              </a:rPr>
              <a:t>dropdown,</a:t>
            </a:r>
            <a:r>
              <a:rPr sz="2000" spc="-95" dirty="0">
                <a:solidFill>
                  <a:srgbClr val="292929"/>
                </a:solidFill>
                <a:latin typeface="Microsoft Sans Serif"/>
                <a:cs typeface="Microsoft Sans Serif"/>
              </a:rPr>
              <a:t> </a:t>
            </a:r>
            <a:r>
              <a:rPr sz="2000" dirty="0">
                <a:solidFill>
                  <a:srgbClr val="292929"/>
                </a:solidFill>
                <a:latin typeface="Microsoft Sans Serif"/>
                <a:cs typeface="Microsoft Sans Serif"/>
              </a:rPr>
              <a:t>pie </a:t>
            </a:r>
            <a:r>
              <a:rPr sz="2000" spc="-20" dirty="0">
                <a:solidFill>
                  <a:srgbClr val="292929"/>
                </a:solidFill>
                <a:latin typeface="Microsoft Sans Serif"/>
                <a:cs typeface="Microsoft Sans Serif"/>
              </a:rPr>
              <a:t>chart,</a:t>
            </a:r>
            <a:r>
              <a:rPr sz="2000" spc="-25" dirty="0">
                <a:solidFill>
                  <a:srgbClr val="292929"/>
                </a:solidFill>
                <a:latin typeface="Microsoft Sans Serif"/>
                <a:cs typeface="Microsoft Sans Serif"/>
              </a:rPr>
              <a:t> </a:t>
            </a:r>
            <a:r>
              <a:rPr sz="2000" spc="-35" dirty="0">
                <a:solidFill>
                  <a:srgbClr val="292929"/>
                </a:solidFill>
                <a:latin typeface="Microsoft Sans Serif"/>
                <a:cs typeface="Microsoft Sans Serif"/>
              </a:rPr>
              <a:t>rangeslider</a:t>
            </a:r>
            <a:r>
              <a:rPr sz="2000" spc="-100"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25" dirty="0">
                <a:solidFill>
                  <a:srgbClr val="292929"/>
                </a:solidFill>
                <a:latin typeface="Microsoft Sans Serif"/>
                <a:cs typeface="Microsoft Sans Serif"/>
              </a:rPr>
              <a:t> </a:t>
            </a:r>
            <a:r>
              <a:rPr sz="2000" spc="-10" dirty="0">
                <a:solidFill>
                  <a:srgbClr val="292929"/>
                </a:solidFill>
                <a:latin typeface="Microsoft Sans Serif"/>
                <a:cs typeface="Microsoft Sans Serif"/>
              </a:rPr>
              <a:t>scatter</a:t>
            </a:r>
            <a:r>
              <a:rPr sz="2000" spc="-110" dirty="0">
                <a:solidFill>
                  <a:srgbClr val="292929"/>
                </a:solidFill>
                <a:latin typeface="Microsoft Sans Serif"/>
                <a:cs typeface="Microsoft Sans Serif"/>
              </a:rPr>
              <a:t> </a:t>
            </a:r>
            <a:r>
              <a:rPr sz="2000" dirty="0">
                <a:solidFill>
                  <a:srgbClr val="292929"/>
                </a:solidFill>
                <a:latin typeface="Microsoft Sans Serif"/>
                <a:cs typeface="Microsoft Sans Serif"/>
              </a:rPr>
              <a:t>plot</a:t>
            </a:r>
            <a:r>
              <a:rPr sz="2000" spc="-70" dirty="0">
                <a:solidFill>
                  <a:srgbClr val="292929"/>
                </a:solidFill>
                <a:latin typeface="Microsoft Sans Serif"/>
                <a:cs typeface="Microsoft Sans Serif"/>
              </a:rPr>
              <a:t> </a:t>
            </a:r>
            <a:r>
              <a:rPr sz="2000" spc="-10" dirty="0">
                <a:solidFill>
                  <a:srgbClr val="292929"/>
                </a:solidFill>
                <a:latin typeface="Microsoft Sans Serif"/>
                <a:cs typeface="Microsoft Sans Serif"/>
              </a:rPr>
              <a:t>components</a:t>
            </a:r>
            <a:endParaRPr sz="2000" dirty="0">
              <a:latin typeface="Microsoft Sans Serif"/>
              <a:cs typeface="Microsoft Sans Serif"/>
            </a:endParaRPr>
          </a:p>
          <a:p>
            <a:pPr marL="699135" lvl="1" indent="-229235">
              <a:lnSpc>
                <a:spcPts val="2120"/>
              </a:lnSpc>
              <a:spcBef>
                <a:spcPts val="1405"/>
              </a:spcBef>
              <a:buFont typeface="Arial"/>
              <a:buChar char="•"/>
              <a:tabLst>
                <a:tab pos="699135" algn="l"/>
              </a:tabLst>
            </a:pPr>
            <a:r>
              <a:rPr sz="1800" dirty="0">
                <a:solidFill>
                  <a:srgbClr val="292929"/>
                </a:solidFill>
                <a:latin typeface="Microsoft Sans Serif"/>
                <a:cs typeface="Microsoft Sans Serif"/>
              </a:rPr>
              <a:t>Dropdown</a:t>
            </a:r>
            <a:r>
              <a:rPr sz="1800" spc="-114" dirty="0">
                <a:solidFill>
                  <a:srgbClr val="292929"/>
                </a:solidFill>
                <a:latin typeface="Microsoft Sans Serif"/>
                <a:cs typeface="Microsoft Sans Serif"/>
              </a:rPr>
              <a:t> </a:t>
            </a:r>
            <a:r>
              <a:rPr sz="1800" spc="-25" dirty="0">
                <a:latin typeface="Microsoft Sans Serif"/>
                <a:cs typeface="Microsoft Sans Serif"/>
              </a:rPr>
              <a:t>allows</a:t>
            </a:r>
            <a:r>
              <a:rPr sz="1800" spc="-35" dirty="0">
                <a:latin typeface="Microsoft Sans Serif"/>
                <a:cs typeface="Microsoft Sans Serif"/>
              </a:rPr>
              <a:t> </a:t>
            </a:r>
            <a:r>
              <a:rPr sz="1800" dirty="0">
                <a:latin typeface="Microsoft Sans Serif"/>
                <a:cs typeface="Microsoft Sans Serif"/>
              </a:rPr>
              <a:t>a</a:t>
            </a:r>
            <a:r>
              <a:rPr sz="1800" spc="20" dirty="0">
                <a:latin typeface="Microsoft Sans Serif"/>
                <a:cs typeface="Microsoft Sans Serif"/>
              </a:rPr>
              <a:t> </a:t>
            </a:r>
            <a:r>
              <a:rPr sz="1800" spc="-25" dirty="0">
                <a:latin typeface="Microsoft Sans Serif"/>
                <a:cs typeface="Microsoft Sans Serif"/>
              </a:rPr>
              <a:t>user</a:t>
            </a:r>
            <a:r>
              <a:rPr sz="1800" spc="-20" dirty="0">
                <a:latin typeface="Microsoft Sans Serif"/>
                <a:cs typeface="Microsoft Sans Serif"/>
              </a:rPr>
              <a:t> </a:t>
            </a:r>
            <a:r>
              <a:rPr sz="1800" dirty="0">
                <a:latin typeface="Microsoft Sans Serif"/>
                <a:cs typeface="Microsoft Sans Serif"/>
              </a:rPr>
              <a:t>to</a:t>
            </a:r>
            <a:r>
              <a:rPr sz="1800" spc="-20" dirty="0">
                <a:latin typeface="Microsoft Sans Serif"/>
                <a:cs typeface="Microsoft Sans Serif"/>
              </a:rPr>
              <a:t> </a:t>
            </a:r>
            <a:r>
              <a:rPr sz="1800" spc="-65" dirty="0">
                <a:latin typeface="Microsoft Sans Serif"/>
                <a:cs typeface="Microsoft Sans Serif"/>
              </a:rPr>
              <a:t>choose</a:t>
            </a:r>
            <a:r>
              <a:rPr sz="1800" spc="-50" dirty="0">
                <a:latin typeface="Microsoft Sans Serif"/>
                <a:cs typeface="Microsoft Sans Serif"/>
              </a:rPr>
              <a:t> </a:t>
            </a:r>
            <a:r>
              <a:rPr sz="1800" dirty="0">
                <a:latin typeface="Microsoft Sans Serif"/>
                <a:cs typeface="Microsoft Sans Serif"/>
              </a:rPr>
              <a:t>the </a:t>
            </a:r>
            <a:r>
              <a:rPr sz="1800" spc="-50" dirty="0">
                <a:latin typeface="Microsoft Sans Serif"/>
                <a:cs typeface="Microsoft Sans Serif"/>
              </a:rPr>
              <a:t>launch</a:t>
            </a:r>
            <a:r>
              <a:rPr sz="1800" spc="-90" dirty="0">
                <a:latin typeface="Microsoft Sans Serif"/>
                <a:cs typeface="Microsoft Sans Serif"/>
              </a:rPr>
              <a:t> </a:t>
            </a:r>
            <a:r>
              <a:rPr sz="1800" dirty="0">
                <a:latin typeface="Microsoft Sans Serif"/>
                <a:cs typeface="Microsoft Sans Serif"/>
              </a:rPr>
              <a:t>site</a:t>
            </a:r>
            <a:r>
              <a:rPr sz="1800" spc="-65" dirty="0">
                <a:latin typeface="Microsoft Sans Serif"/>
                <a:cs typeface="Microsoft Sans Serif"/>
              </a:rPr>
              <a:t> </a:t>
            </a:r>
            <a:r>
              <a:rPr sz="1800" dirty="0">
                <a:latin typeface="Microsoft Sans Serif"/>
                <a:cs typeface="Microsoft Sans Serif"/>
              </a:rPr>
              <a:t>or</a:t>
            </a:r>
            <a:r>
              <a:rPr sz="1800" spc="55" dirty="0">
                <a:latin typeface="Microsoft Sans Serif"/>
                <a:cs typeface="Microsoft Sans Serif"/>
              </a:rPr>
              <a:t> </a:t>
            </a:r>
            <a:r>
              <a:rPr sz="1800" dirty="0">
                <a:latin typeface="Microsoft Sans Serif"/>
                <a:cs typeface="Microsoft Sans Serif"/>
              </a:rPr>
              <a:t>all</a:t>
            </a:r>
            <a:r>
              <a:rPr sz="1800" spc="15" dirty="0">
                <a:latin typeface="Microsoft Sans Serif"/>
                <a:cs typeface="Microsoft Sans Serif"/>
              </a:rPr>
              <a:t> </a:t>
            </a:r>
            <a:r>
              <a:rPr sz="1800" spc="-50" dirty="0">
                <a:latin typeface="Microsoft Sans Serif"/>
                <a:cs typeface="Microsoft Sans Serif"/>
              </a:rPr>
              <a:t>launch</a:t>
            </a:r>
            <a:r>
              <a:rPr sz="1800" spc="-90" dirty="0">
                <a:latin typeface="Microsoft Sans Serif"/>
                <a:cs typeface="Microsoft Sans Serif"/>
              </a:rPr>
              <a:t> </a:t>
            </a:r>
            <a:r>
              <a:rPr sz="1800" spc="-10" dirty="0">
                <a:latin typeface="Microsoft Sans Serif"/>
                <a:cs typeface="Microsoft Sans Serif"/>
              </a:rPr>
              <a:t>sites</a:t>
            </a:r>
            <a:endParaRPr sz="1800" dirty="0">
              <a:latin typeface="Microsoft Sans Serif"/>
              <a:cs typeface="Microsoft Sans Serif"/>
            </a:endParaRPr>
          </a:p>
          <a:p>
            <a:pPr marL="699135" marR="1195705" lvl="1" indent="-229235">
              <a:lnSpc>
                <a:spcPts val="2180"/>
              </a:lnSpc>
              <a:spcBef>
                <a:spcPts val="1405"/>
              </a:spcBef>
              <a:buFont typeface="Arial"/>
              <a:buChar char="•"/>
              <a:tabLst>
                <a:tab pos="699135" algn="l"/>
              </a:tabLst>
            </a:pPr>
            <a:r>
              <a:rPr sz="1800" spc="-80" dirty="0">
                <a:latin typeface="Microsoft Sans Serif"/>
                <a:cs typeface="Microsoft Sans Serif"/>
              </a:rPr>
              <a:t>Pie</a:t>
            </a:r>
            <a:r>
              <a:rPr sz="1800" spc="-40" dirty="0">
                <a:latin typeface="Microsoft Sans Serif"/>
                <a:cs typeface="Microsoft Sans Serif"/>
              </a:rPr>
              <a:t> </a:t>
            </a:r>
            <a:r>
              <a:rPr sz="1800" dirty="0">
                <a:latin typeface="Microsoft Sans Serif"/>
                <a:cs typeface="Microsoft Sans Serif"/>
              </a:rPr>
              <a:t>chart</a:t>
            </a:r>
            <a:r>
              <a:rPr sz="1800" spc="5" dirty="0">
                <a:latin typeface="Microsoft Sans Serif"/>
                <a:cs typeface="Microsoft Sans Serif"/>
              </a:rPr>
              <a:t> </a:t>
            </a:r>
            <a:r>
              <a:rPr sz="1800" spc="-55" dirty="0">
                <a:latin typeface="Microsoft Sans Serif"/>
                <a:cs typeface="Microsoft Sans Serif"/>
              </a:rPr>
              <a:t>shows</a:t>
            </a:r>
            <a:r>
              <a:rPr sz="1800" spc="-10" dirty="0">
                <a:latin typeface="Microsoft Sans Serif"/>
                <a:cs typeface="Microsoft Sans Serif"/>
              </a:rPr>
              <a:t> </a:t>
            </a:r>
            <a:r>
              <a:rPr sz="1800" dirty="0">
                <a:latin typeface="Microsoft Sans Serif"/>
                <a:cs typeface="Microsoft Sans Serif"/>
              </a:rPr>
              <a:t>the</a:t>
            </a:r>
            <a:r>
              <a:rPr sz="1800" spc="-45" dirty="0">
                <a:latin typeface="Microsoft Sans Serif"/>
                <a:cs typeface="Microsoft Sans Serif"/>
              </a:rPr>
              <a:t> </a:t>
            </a:r>
            <a:r>
              <a:rPr sz="1800" dirty="0">
                <a:latin typeface="Microsoft Sans Serif"/>
                <a:cs typeface="Microsoft Sans Serif"/>
              </a:rPr>
              <a:t>total</a:t>
            </a:r>
            <a:r>
              <a:rPr sz="1800" spc="45" dirty="0">
                <a:latin typeface="Microsoft Sans Serif"/>
                <a:cs typeface="Microsoft Sans Serif"/>
              </a:rPr>
              <a:t> </a:t>
            </a:r>
            <a:r>
              <a:rPr sz="1800" spc="-95" dirty="0">
                <a:latin typeface="Microsoft Sans Serif"/>
                <a:cs typeface="Microsoft Sans Serif"/>
              </a:rPr>
              <a:t>success</a:t>
            </a:r>
            <a:r>
              <a:rPr sz="1800" spc="-145" dirty="0">
                <a:latin typeface="Microsoft Sans Serif"/>
                <a:cs typeface="Microsoft Sans Serif"/>
              </a:rPr>
              <a:t> </a:t>
            </a:r>
            <a:r>
              <a:rPr sz="1800" spc="-10" dirty="0">
                <a:latin typeface="Microsoft Sans Serif"/>
                <a:cs typeface="Microsoft Sans Serif"/>
              </a:rPr>
              <a:t>and </a:t>
            </a:r>
            <a:r>
              <a:rPr sz="1800" dirty="0">
                <a:latin typeface="Microsoft Sans Serif"/>
                <a:cs typeface="Microsoft Sans Serif"/>
              </a:rPr>
              <a:t>the</a:t>
            </a:r>
            <a:r>
              <a:rPr sz="1800" spc="25" dirty="0">
                <a:latin typeface="Microsoft Sans Serif"/>
                <a:cs typeface="Microsoft Sans Serif"/>
              </a:rPr>
              <a:t> </a:t>
            </a:r>
            <a:r>
              <a:rPr sz="1800" dirty="0">
                <a:latin typeface="Microsoft Sans Serif"/>
                <a:cs typeface="Microsoft Sans Serif"/>
              </a:rPr>
              <a:t>total</a:t>
            </a:r>
            <a:r>
              <a:rPr sz="1800" spc="45" dirty="0">
                <a:latin typeface="Microsoft Sans Serif"/>
                <a:cs typeface="Microsoft Sans Serif"/>
              </a:rPr>
              <a:t> </a:t>
            </a:r>
            <a:r>
              <a:rPr sz="1800" spc="-20" dirty="0">
                <a:latin typeface="Microsoft Sans Serif"/>
                <a:cs typeface="Microsoft Sans Serif"/>
              </a:rPr>
              <a:t>failure</a:t>
            </a:r>
            <a:r>
              <a:rPr sz="1800" spc="-45" dirty="0">
                <a:latin typeface="Microsoft Sans Serif"/>
                <a:cs typeface="Microsoft Sans Serif"/>
              </a:rPr>
              <a:t> </a:t>
            </a:r>
            <a:r>
              <a:rPr sz="1800" dirty="0">
                <a:latin typeface="Microsoft Sans Serif"/>
                <a:cs typeface="Microsoft Sans Serif"/>
              </a:rPr>
              <a:t>for</a:t>
            </a:r>
            <a:r>
              <a:rPr sz="1800" spc="10" dirty="0">
                <a:latin typeface="Microsoft Sans Serif"/>
                <a:cs typeface="Microsoft Sans Serif"/>
              </a:rPr>
              <a:t> </a:t>
            </a:r>
            <a:r>
              <a:rPr sz="1800" dirty="0">
                <a:latin typeface="Microsoft Sans Serif"/>
                <a:cs typeface="Microsoft Sans Serif"/>
              </a:rPr>
              <a:t>the</a:t>
            </a:r>
            <a:r>
              <a:rPr sz="1800" spc="30" dirty="0">
                <a:latin typeface="Microsoft Sans Serif"/>
                <a:cs typeface="Microsoft Sans Serif"/>
              </a:rPr>
              <a:t> </a:t>
            </a:r>
            <a:r>
              <a:rPr sz="1800" spc="-50" dirty="0">
                <a:latin typeface="Microsoft Sans Serif"/>
                <a:cs typeface="Microsoft Sans Serif"/>
              </a:rPr>
              <a:t>launch</a:t>
            </a:r>
            <a:r>
              <a:rPr sz="1800" spc="-90" dirty="0">
                <a:latin typeface="Microsoft Sans Serif"/>
                <a:cs typeface="Microsoft Sans Serif"/>
              </a:rPr>
              <a:t> </a:t>
            </a:r>
            <a:r>
              <a:rPr sz="1800" dirty="0">
                <a:latin typeface="Microsoft Sans Serif"/>
                <a:cs typeface="Microsoft Sans Serif"/>
              </a:rPr>
              <a:t>site</a:t>
            </a:r>
            <a:r>
              <a:rPr sz="1800" spc="30" dirty="0">
                <a:latin typeface="Microsoft Sans Serif"/>
                <a:cs typeface="Microsoft Sans Serif"/>
              </a:rPr>
              <a:t> </a:t>
            </a:r>
            <a:r>
              <a:rPr sz="1800" spc="-70" dirty="0">
                <a:latin typeface="Microsoft Sans Serif"/>
                <a:cs typeface="Microsoft Sans Serif"/>
              </a:rPr>
              <a:t>chosen</a:t>
            </a:r>
            <a:r>
              <a:rPr sz="1800" spc="-90" dirty="0">
                <a:latin typeface="Microsoft Sans Serif"/>
                <a:cs typeface="Microsoft Sans Serif"/>
              </a:rPr>
              <a:t> </a:t>
            </a:r>
            <a:r>
              <a:rPr sz="1800" dirty="0">
                <a:latin typeface="Microsoft Sans Serif"/>
                <a:cs typeface="Microsoft Sans Serif"/>
              </a:rPr>
              <a:t>with</a:t>
            </a:r>
            <a:r>
              <a:rPr sz="1800" spc="45" dirty="0">
                <a:latin typeface="Microsoft Sans Serif"/>
                <a:cs typeface="Microsoft Sans Serif"/>
              </a:rPr>
              <a:t> </a:t>
            </a:r>
            <a:r>
              <a:rPr sz="1800" spc="-25" dirty="0">
                <a:latin typeface="Microsoft Sans Serif"/>
                <a:cs typeface="Microsoft Sans Serif"/>
              </a:rPr>
              <a:t>the </a:t>
            </a:r>
            <a:r>
              <a:rPr sz="1800" dirty="0">
                <a:latin typeface="Microsoft Sans Serif"/>
                <a:cs typeface="Microsoft Sans Serif"/>
              </a:rPr>
              <a:t>dropdown</a:t>
            </a:r>
            <a:r>
              <a:rPr sz="1800" spc="-30" dirty="0">
                <a:latin typeface="Microsoft Sans Serif"/>
                <a:cs typeface="Microsoft Sans Serif"/>
              </a:rPr>
              <a:t> </a:t>
            </a:r>
            <a:r>
              <a:rPr sz="1800" spc="-35" dirty="0">
                <a:latin typeface="Microsoft Sans Serif"/>
                <a:cs typeface="Microsoft Sans Serif"/>
              </a:rPr>
              <a:t>component</a:t>
            </a:r>
            <a:r>
              <a:rPr sz="1800" spc="-80" dirty="0">
                <a:latin typeface="Microsoft Sans Serif"/>
                <a:cs typeface="Microsoft Sans Serif"/>
              </a:rPr>
              <a:t> </a:t>
            </a:r>
            <a:r>
              <a:rPr sz="1800" spc="-55" dirty="0" err="1">
                <a:latin typeface="Microsoft Sans Serif"/>
                <a:cs typeface="Microsoft Sans Serif"/>
              </a:rPr>
              <a:t>Rangeslider</a:t>
            </a:r>
            <a:r>
              <a:rPr sz="1800" spc="-130" dirty="0">
                <a:latin typeface="Microsoft Sans Serif"/>
                <a:cs typeface="Microsoft Sans Serif"/>
              </a:rPr>
              <a:t> </a:t>
            </a:r>
            <a:r>
              <a:rPr sz="1800" spc="-25" dirty="0">
                <a:latin typeface="Microsoft Sans Serif"/>
                <a:cs typeface="Microsoft Sans Serif"/>
              </a:rPr>
              <a:t>allows</a:t>
            </a:r>
            <a:r>
              <a:rPr sz="1800" spc="-95" dirty="0">
                <a:latin typeface="Microsoft Sans Serif"/>
                <a:cs typeface="Microsoft Sans Serif"/>
              </a:rPr>
              <a:t> </a:t>
            </a:r>
            <a:r>
              <a:rPr sz="1800" dirty="0">
                <a:latin typeface="Microsoft Sans Serif"/>
                <a:cs typeface="Microsoft Sans Serif"/>
              </a:rPr>
              <a:t>a</a:t>
            </a:r>
            <a:r>
              <a:rPr sz="1800" spc="-25" dirty="0">
                <a:latin typeface="Microsoft Sans Serif"/>
                <a:cs typeface="Microsoft Sans Serif"/>
              </a:rPr>
              <a:t> user</a:t>
            </a:r>
            <a:r>
              <a:rPr sz="1800" spc="-30" dirty="0">
                <a:latin typeface="Microsoft Sans Serif"/>
                <a:cs typeface="Microsoft Sans Serif"/>
              </a:rPr>
              <a:t> </a:t>
            </a:r>
            <a:r>
              <a:rPr sz="1800" dirty="0">
                <a:latin typeface="Microsoft Sans Serif"/>
                <a:cs typeface="Microsoft Sans Serif"/>
              </a:rPr>
              <a:t>to</a:t>
            </a:r>
            <a:r>
              <a:rPr sz="1800" spc="-30" dirty="0">
                <a:latin typeface="Microsoft Sans Serif"/>
                <a:cs typeface="Microsoft Sans Serif"/>
              </a:rPr>
              <a:t> </a:t>
            </a:r>
            <a:r>
              <a:rPr sz="1800" spc="-40" dirty="0">
                <a:latin typeface="Microsoft Sans Serif"/>
                <a:cs typeface="Microsoft Sans Serif"/>
              </a:rPr>
              <a:t>select</a:t>
            </a:r>
            <a:r>
              <a:rPr sz="1800" spc="-60" dirty="0">
                <a:latin typeface="Microsoft Sans Serif"/>
                <a:cs typeface="Microsoft Sans Serif"/>
              </a:rPr>
              <a:t> </a:t>
            </a:r>
            <a:r>
              <a:rPr sz="1800" dirty="0">
                <a:latin typeface="Microsoft Sans Serif"/>
                <a:cs typeface="Microsoft Sans Serif"/>
              </a:rPr>
              <a:t>a </a:t>
            </a:r>
            <a:r>
              <a:rPr sz="1800" spc="-25" dirty="0">
                <a:latin typeface="Microsoft Sans Serif"/>
                <a:cs typeface="Microsoft Sans Serif"/>
              </a:rPr>
              <a:t>payload</a:t>
            </a:r>
            <a:r>
              <a:rPr sz="1800" spc="-45" dirty="0">
                <a:latin typeface="Microsoft Sans Serif"/>
                <a:cs typeface="Microsoft Sans Serif"/>
              </a:rPr>
              <a:t> </a:t>
            </a:r>
            <a:r>
              <a:rPr sz="1800" spc="-110" dirty="0">
                <a:latin typeface="Microsoft Sans Serif"/>
                <a:cs typeface="Microsoft Sans Serif"/>
              </a:rPr>
              <a:t>mass</a:t>
            </a:r>
            <a:r>
              <a:rPr sz="1800" spc="-70" dirty="0">
                <a:latin typeface="Microsoft Sans Serif"/>
                <a:cs typeface="Microsoft Sans Serif"/>
              </a:rPr>
              <a:t> </a:t>
            </a:r>
            <a:r>
              <a:rPr sz="1800" dirty="0">
                <a:latin typeface="Microsoft Sans Serif"/>
                <a:cs typeface="Microsoft Sans Serif"/>
              </a:rPr>
              <a:t>in</a:t>
            </a:r>
            <a:r>
              <a:rPr sz="1800" spc="5" dirty="0">
                <a:latin typeface="Microsoft Sans Serif"/>
                <a:cs typeface="Microsoft Sans Serif"/>
              </a:rPr>
              <a:t> </a:t>
            </a:r>
            <a:r>
              <a:rPr sz="1800" dirty="0">
                <a:latin typeface="Microsoft Sans Serif"/>
                <a:cs typeface="Microsoft Sans Serif"/>
              </a:rPr>
              <a:t>a</a:t>
            </a:r>
            <a:r>
              <a:rPr sz="1800" spc="5" dirty="0">
                <a:latin typeface="Microsoft Sans Serif"/>
                <a:cs typeface="Microsoft Sans Serif"/>
              </a:rPr>
              <a:t> </a:t>
            </a:r>
            <a:r>
              <a:rPr sz="1800" spc="-10" dirty="0">
                <a:latin typeface="Microsoft Sans Serif"/>
                <a:cs typeface="Microsoft Sans Serif"/>
              </a:rPr>
              <a:t>fixed</a:t>
            </a:r>
            <a:r>
              <a:rPr sz="1800" spc="-45" dirty="0">
                <a:latin typeface="Microsoft Sans Serif"/>
                <a:cs typeface="Microsoft Sans Serif"/>
              </a:rPr>
              <a:t> </a:t>
            </a:r>
            <a:r>
              <a:rPr sz="1800" spc="-10" dirty="0">
                <a:latin typeface="Microsoft Sans Serif"/>
                <a:cs typeface="Microsoft Sans Serif"/>
              </a:rPr>
              <a:t>range</a:t>
            </a:r>
            <a:endParaRPr lang="es-ES" sz="1800" spc="-10" dirty="0">
              <a:latin typeface="Microsoft Sans Serif"/>
              <a:cs typeface="Microsoft Sans Serif"/>
            </a:endParaRPr>
          </a:p>
          <a:p>
            <a:pPr marL="699135" marR="1195705" lvl="1" indent="-229235">
              <a:lnSpc>
                <a:spcPts val="2180"/>
              </a:lnSpc>
              <a:spcBef>
                <a:spcPts val="1405"/>
              </a:spcBef>
              <a:buFont typeface="Arial"/>
              <a:buChar char="•"/>
              <a:tabLst>
                <a:tab pos="699135" algn="l"/>
              </a:tabLst>
            </a:pPr>
            <a:r>
              <a:rPr sz="1800" spc="-45" dirty="0">
                <a:latin typeface="Microsoft Sans Serif"/>
                <a:cs typeface="Microsoft Sans Serif"/>
              </a:rPr>
              <a:t>Scatter</a:t>
            </a:r>
            <a:r>
              <a:rPr sz="1800" spc="-75" dirty="0">
                <a:latin typeface="Microsoft Sans Serif"/>
                <a:cs typeface="Microsoft Sans Serif"/>
              </a:rPr>
              <a:t> </a:t>
            </a:r>
            <a:r>
              <a:rPr sz="1800" spc="-20" dirty="0">
                <a:latin typeface="Microsoft Sans Serif"/>
                <a:cs typeface="Microsoft Sans Serif"/>
              </a:rPr>
              <a:t>chart</a:t>
            </a:r>
            <a:r>
              <a:rPr sz="1800" spc="-70" dirty="0">
                <a:latin typeface="Microsoft Sans Serif"/>
                <a:cs typeface="Microsoft Sans Serif"/>
              </a:rPr>
              <a:t> </a:t>
            </a:r>
            <a:r>
              <a:rPr sz="1800" spc="-40" dirty="0">
                <a:latin typeface="Microsoft Sans Serif"/>
                <a:cs typeface="Microsoft Sans Serif"/>
              </a:rPr>
              <a:t>shows</a:t>
            </a:r>
            <a:r>
              <a:rPr sz="1800" spc="5" dirty="0">
                <a:latin typeface="Microsoft Sans Serif"/>
                <a:cs typeface="Microsoft Sans Serif"/>
              </a:rPr>
              <a:t> </a:t>
            </a:r>
            <a:r>
              <a:rPr sz="1800" dirty="0">
                <a:latin typeface="Microsoft Sans Serif"/>
                <a:cs typeface="Microsoft Sans Serif"/>
              </a:rPr>
              <a:t>the</a:t>
            </a:r>
            <a:r>
              <a:rPr sz="1800" spc="15" dirty="0">
                <a:latin typeface="Microsoft Sans Serif"/>
                <a:cs typeface="Microsoft Sans Serif"/>
              </a:rPr>
              <a:t> </a:t>
            </a:r>
            <a:r>
              <a:rPr sz="1800" spc="-20" dirty="0">
                <a:latin typeface="Microsoft Sans Serif"/>
                <a:cs typeface="Microsoft Sans Serif"/>
              </a:rPr>
              <a:t>relationship</a:t>
            </a:r>
            <a:r>
              <a:rPr sz="1800" spc="-95" dirty="0">
                <a:latin typeface="Microsoft Sans Serif"/>
                <a:cs typeface="Microsoft Sans Serif"/>
              </a:rPr>
              <a:t> </a:t>
            </a:r>
            <a:r>
              <a:rPr sz="1800" spc="-35" dirty="0">
                <a:latin typeface="Microsoft Sans Serif"/>
                <a:cs typeface="Microsoft Sans Serif"/>
              </a:rPr>
              <a:t>between</a:t>
            </a:r>
            <a:r>
              <a:rPr sz="1800" spc="-40" dirty="0">
                <a:latin typeface="Microsoft Sans Serif"/>
                <a:cs typeface="Microsoft Sans Serif"/>
              </a:rPr>
              <a:t> </a:t>
            </a:r>
            <a:r>
              <a:rPr sz="1800" dirty="0">
                <a:latin typeface="Microsoft Sans Serif"/>
                <a:cs typeface="Microsoft Sans Serif"/>
              </a:rPr>
              <a:t>two</a:t>
            </a:r>
            <a:r>
              <a:rPr sz="1800" spc="-5" dirty="0">
                <a:latin typeface="Microsoft Sans Serif"/>
                <a:cs typeface="Microsoft Sans Serif"/>
              </a:rPr>
              <a:t> </a:t>
            </a:r>
            <a:r>
              <a:rPr sz="1800" spc="-45" dirty="0">
                <a:latin typeface="Microsoft Sans Serif"/>
                <a:cs typeface="Microsoft Sans Serif"/>
              </a:rPr>
              <a:t>variables,</a:t>
            </a:r>
            <a:r>
              <a:rPr sz="1800" spc="-25" dirty="0">
                <a:latin typeface="Microsoft Sans Serif"/>
                <a:cs typeface="Microsoft Sans Serif"/>
              </a:rPr>
              <a:t> </a:t>
            </a:r>
            <a:r>
              <a:rPr sz="1800" dirty="0">
                <a:latin typeface="Microsoft Sans Serif"/>
                <a:cs typeface="Microsoft Sans Serif"/>
              </a:rPr>
              <a:t>in</a:t>
            </a:r>
            <a:r>
              <a:rPr sz="1800" spc="-45" dirty="0">
                <a:latin typeface="Microsoft Sans Serif"/>
                <a:cs typeface="Microsoft Sans Serif"/>
              </a:rPr>
              <a:t> </a:t>
            </a:r>
            <a:r>
              <a:rPr sz="1800" spc="-10" dirty="0">
                <a:latin typeface="Microsoft Sans Serif"/>
                <a:cs typeface="Microsoft Sans Serif"/>
              </a:rPr>
              <a:t>particular</a:t>
            </a:r>
            <a:r>
              <a:rPr sz="1800" spc="-75" dirty="0">
                <a:latin typeface="Microsoft Sans Serif"/>
                <a:cs typeface="Microsoft Sans Serif"/>
              </a:rPr>
              <a:t> </a:t>
            </a:r>
            <a:r>
              <a:rPr sz="1800" spc="-110" dirty="0">
                <a:latin typeface="Microsoft Sans Serif"/>
                <a:cs typeface="Microsoft Sans Serif"/>
              </a:rPr>
              <a:t>Success</a:t>
            </a:r>
            <a:r>
              <a:rPr sz="1800" spc="-70" dirty="0">
                <a:latin typeface="Microsoft Sans Serif"/>
                <a:cs typeface="Microsoft Sans Serif"/>
              </a:rPr>
              <a:t> </a:t>
            </a:r>
            <a:r>
              <a:rPr sz="1800" spc="-25" dirty="0">
                <a:latin typeface="Microsoft Sans Serif"/>
                <a:cs typeface="Microsoft Sans Serif"/>
              </a:rPr>
              <a:t>vs </a:t>
            </a:r>
            <a:r>
              <a:rPr sz="1800" spc="-65" dirty="0">
                <a:latin typeface="Microsoft Sans Serif"/>
                <a:cs typeface="Microsoft Sans Serif"/>
              </a:rPr>
              <a:t>Payload</a:t>
            </a:r>
            <a:r>
              <a:rPr sz="1800" spc="20" dirty="0">
                <a:latin typeface="Microsoft Sans Serif"/>
                <a:cs typeface="Microsoft Sans Serif"/>
              </a:rPr>
              <a:t> </a:t>
            </a:r>
            <a:r>
              <a:rPr sz="1800" spc="-110" dirty="0">
                <a:latin typeface="Microsoft Sans Serif"/>
                <a:cs typeface="Microsoft Sans Serif"/>
              </a:rPr>
              <a:t>Mass</a:t>
            </a:r>
            <a:endParaRPr sz="1800" dirty="0">
              <a:latin typeface="Microsoft Sans Serif"/>
              <a:cs typeface="Microsoft Sans Serif"/>
            </a:endParaRPr>
          </a:p>
          <a:p>
            <a:pPr marR="5080" algn="r">
              <a:lnSpc>
                <a:spcPct val="100000"/>
              </a:lnSpc>
              <a:spcBef>
                <a:spcPts val="1100"/>
              </a:spcBef>
            </a:pPr>
            <a:r>
              <a:rPr sz="1550" spc="80" dirty="0">
                <a:solidFill>
                  <a:srgbClr val="1C7CDB"/>
                </a:solidFill>
                <a:latin typeface="Microsoft Sans Serif"/>
                <a:cs typeface="Microsoft Sans Serif"/>
              </a:rPr>
              <a:t>14</a:t>
            </a:r>
            <a:endParaRPr sz="1550" dirty="0">
              <a:latin typeface="Microsoft Sans Serif"/>
              <a:cs typeface="Microsoft Sans Serif"/>
            </a:endParaRPr>
          </a:p>
        </p:txBody>
      </p:sp>
      <p:sp>
        <p:nvSpPr>
          <p:cNvPr id="6" name="CuadroTexto 5">
            <a:extLst>
              <a:ext uri="{FF2B5EF4-FFF2-40B4-BE49-F238E27FC236}">
                <a16:creationId xmlns:a16="http://schemas.microsoft.com/office/drawing/2014/main" id="{E9D5F82E-6372-D069-8912-755D400D4DFA}"/>
              </a:ext>
            </a:extLst>
          </p:cNvPr>
          <p:cNvSpPr txBox="1"/>
          <p:nvPr/>
        </p:nvSpPr>
        <p:spPr>
          <a:xfrm>
            <a:off x="1248697" y="5379242"/>
            <a:ext cx="6096000" cy="646331"/>
          </a:xfrm>
          <a:prstGeom prst="rect">
            <a:avLst/>
          </a:prstGeom>
          <a:noFill/>
        </p:spPr>
        <p:txBody>
          <a:bodyPr wrap="square">
            <a:spAutoFit/>
          </a:bodyPr>
          <a:lstStyle/>
          <a:p>
            <a:r>
              <a:rPr lang="es-ES" dirty="0">
                <a:hlinkClick r:id="rId3"/>
              </a:rPr>
              <a:t>https://github.com/GlexyMS/GLEXY--CAPSTONE-FALCON-9-PROJECT/blob/main/plotly</a:t>
            </a:r>
            <a:endParaRPr lang="es-E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object 3">
            <a:extLst>
              <a:ext uri="{FF2B5EF4-FFF2-40B4-BE49-F238E27FC236}">
                <a16:creationId xmlns:a16="http://schemas.microsoft.com/office/drawing/2014/main" id="{A650FCBF-6FFF-E9EB-E6B3-C78B1538C37F}"/>
              </a:ext>
            </a:extLst>
          </p:cNvPr>
          <p:cNvSpPr txBox="1"/>
          <p:nvPr/>
        </p:nvSpPr>
        <p:spPr>
          <a:xfrm>
            <a:off x="849312" y="1467168"/>
            <a:ext cx="6335395" cy="4178935"/>
          </a:xfrm>
          <a:prstGeom prst="rect">
            <a:avLst/>
          </a:prstGeom>
        </p:spPr>
        <p:txBody>
          <a:bodyPr vert="horz" wrap="square" lIns="0" tIns="76200" rIns="0" bIns="0" rtlCol="0">
            <a:spAutoFit/>
          </a:bodyPr>
          <a:lstStyle/>
          <a:p>
            <a:pPr marL="241300" indent="-228600">
              <a:lnSpc>
                <a:spcPct val="100000"/>
              </a:lnSpc>
              <a:spcBef>
                <a:spcPts val="600"/>
              </a:spcBef>
              <a:buFont typeface="Arial"/>
              <a:buChar char="•"/>
              <a:tabLst>
                <a:tab pos="241300" algn="l"/>
              </a:tabLst>
            </a:pPr>
            <a:r>
              <a:rPr sz="1800" spc="-25" dirty="0">
                <a:solidFill>
                  <a:srgbClr val="292929"/>
                </a:solidFill>
                <a:latin typeface="Microsoft Sans Serif"/>
                <a:cs typeface="Microsoft Sans Serif"/>
              </a:rPr>
              <a:t>Data</a:t>
            </a:r>
            <a:r>
              <a:rPr sz="1800" spc="-85" dirty="0">
                <a:solidFill>
                  <a:srgbClr val="292929"/>
                </a:solidFill>
                <a:latin typeface="Microsoft Sans Serif"/>
                <a:cs typeface="Microsoft Sans Serif"/>
              </a:rPr>
              <a:t> </a:t>
            </a:r>
            <a:r>
              <a:rPr sz="1800" spc="-10" dirty="0">
                <a:solidFill>
                  <a:srgbClr val="292929"/>
                </a:solidFill>
                <a:latin typeface="Microsoft Sans Serif"/>
                <a:cs typeface="Microsoft Sans Serif"/>
              </a:rPr>
              <a:t>preparation</a:t>
            </a:r>
            <a:endParaRPr sz="1800" dirty="0">
              <a:latin typeface="Microsoft Sans Serif"/>
              <a:cs typeface="Microsoft Sans Serif"/>
            </a:endParaRPr>
          </a:p>
          <a:p>
            <a:pPr marL="699135" lvl="1" indent="-229235">
              <a:lnSpc>
                <a:spcPct val="100000"/>
              </a:lnSpc>
              <a:spcBef>
                <a:spcPts val="420"/>
              </a:spcBef>
              <a:buFont typeface="Arial"/>
              <a:buChar char="•"/>
              <a:tabLst>
                <a:tab pos="699135" algn="l"/>
              </a:tabLst>
            </a:pPr>
            <a:r>
              <a:rPr sz="1400" spc="-20" dirty="0">
                <a:solidFill>
                  <a:srgbClr val="292929"/>
                </a:solidFill>
                <a:latin typeface="Microsoft Sans Serif"/>
                <a:cs typeface="Microsoft Sans Serif"/>
              </a:rPr>
              <a:t>Load</a:t>
            </a:r>
            <a:r>
              <a:rPr sz="1400" spc="-50" dirty="0">
                <a:solidFill>
                  <a:srgbClr val="292929"/>
                </a:solidFill>
                <a:latin typeface="Microsoft Sans Serif"/>
                <a:cs typeface="Microsoft Sans Serif"/>
              </a:rPr>
              <a:t> </a:t>
            </a:r>
            <a:r>
              <a:rPr sz="1400" spc="-10" dirty="0">
                <a:solidFill>
                  <a:srgbClr val="292929"/>
                </a:solidFill>
                <a:latin typeface="Microsoft Sans Serif"/>
                <a:cs typeface="Microsoft Sans Serif"/>
              </a:rPr>
              <a:t>dataset</a:t>
            </a:r>
            <a:endParaRPr sz="1400" dirty="0">
              <a:latin typeface="Microsoft Sans Serif"/>
              <a:cs typeface="Microsoft Sans Serif"/>
            </a:endParaRPr>
          </a:p>
          <a:p>
            <a:pPr marL="699135" lvl="1" indent="-229235">
              <a:lnSpc>
                <a:spcPct val="100000"/>
              </a:lnSpc>
              <a:spcBef>
                <a:spcPts val="345"/>
              </a:spcBef>
              <a:buFont typeface="Arial"/>
              <a:buChar char="•"/>
              <a:tabLst>
                <a:tab pos="699135" algn="l"/>
              </a:tabLst>
            </a:pPr>
            <a:r>
              <a:rPr sz="1400" spc="-30" dirty="0">
                <a:solidFill>
                  <a:srgbClr val="292929"/>
                </a:solidFill>
                <a:latin typeface="Microsoft Sans Serif"/>
                <a:cs typeface="Microsoft Sans Serif"/>
              </a:rPr>
              <a:t>Normalize </a:t>
            </a:r>
            <a:r>
              <a:rPr sz="1400" spc="-20" dirty="0">
                <a:solidFill>
                  <a:srgbClr val="292929"/>
                </a:solidFill>
                <a:latin typeface="Microsoft Sans Serif"/>
                <a:cs typeface="Microsoft Sans Serif"/>
              </a:rPr>
              <a:t>data</a:t>
            </a:r>
            <a:endParaRPr sz="1400" dirty="0">
              <a:latin typeface="Microsoft Sans Serif"/>
              <a:cs typeface="Microsoft Sans Serif"/>
            </a:endParaRPr>
          </a:p>
          <a:p>
            <a:pPr marL="699135" lvl="1" indent="-229235">
              <a:lnSpc>
                <a:spcPct val="100000"/>
              </a:lnSpc>
              <a:spcBef>
                <a:spcPts val="275"/>
              </a:spcBef>
              <a:buFont typeface="Arial"/>
              <a:buChar char="•"/>
              <a:tabLst>
                <a:tab pos="699135" algn="l"/>
              </a:tabLst>
            </a:pPr>
            <a:r>
              <a:rPr sz="1400" dirty="0">
                <a:solidFill>
                  <a:srgbClr val="292929"/>
                </a:solidFill>
                <a:latin typeface="Microsoft Sans Serif"/>
                <a:cs typeface="Microsoft Sans Serif"/>
              </a:rPr>
              <a:t>Split</a:t>
            </a:r>
            <a:r>
              <a:rPr sz="1400" spc="-70" dirty="0">
                <a:solidFill>
                  <a:srgbClr val="292929"/>
                </a:solidFill>
                <a:latin typeface="Microsoft Sans Serif"/>
                <a:cs typeface="Microsoft Sans Serif"/>
              </a:rPr>
              <a:t> </a:t>
            </a:r>
            <a:r>
              <a:rPr sz="1400" spc="-10" dirty="0">
                <a:solidFill>
                  <a:srgbClr val="292929"/>
                </a:solidFill>
                <a:latin typeface="Microsoft Sans Serif"/>
                <a:cs typeface="Microsoft Sans Serif"/>
              </a:rPr>
              <a:t>data</a:t>
            </a:r>
            <a:r>
              <a:rPr sz="1400" spc="-5" dirty="0">
                <a:solidFill>
                  <a:srgbClr val="292929"/>
                </a:solidFill>
                <a:latin typeface="Microsoft Sans Serif"/>
                <a:cs typeface="Microsoft Sans Serif"/>
              </a:rPr>
              <a:t> </a:t>
            </a:r>
            <a:r>
              <a:rPr sz="1400" dirty="0">
                <a:solidFill>
                  <a:srgbClr val="292929"/>
                </a:solidFill>
                <a:latin typeface="Microsoft Sans Serif"/>
                <a:cs typeface="Microsoft Sans Serif"/>
              </a:rPr>
              <a:t>into</a:t>
            </a:r>
            <a:r>
              <a:rPr sz="1400" spc="55" dirty="0">
                <a:solidFill>
                  <a:srgbClr val="292929"/>
                </a:solidFill>
                <a:latin typeface="Microsoft Sans Serif"/>
                <a:cs typeface="Microsoft Sans Serif"/>
              </a:rPr>
              <a:t> </a:t>
            </a:r>
            <a:r>
              <a:rPr sz="1400" dirty="0">
                <a:solidFill>
                  <a:srgbClr val="292929"/>
                </a:solidFill>
                <a:latin typeface="Microsoft Sans Serif"/>
                <a:cs typeface="Microsoft Sans Serif"/>
              </a:rPr>
              <a:t>training</a:t>
            </a:r>
            <a:r>
              <a:rPr sz="1400" spc="-35" dirty="0">
                <a:solidFill>
                  <a:srgbClr val="292929"/>
                </a:solidFill>
                <a:latin typeface="Microsoft Sans Serif"/>
                <a:cs typeface="Microsoft Sans Serif"/>
              </a:rPr>
              <a:t> </a:t>
            </a:r>
            <a:r>
              <a:rPr sz="1400" spc="-40" dirty="0">
                <a:solidFill>
                  <a:srgbClr val="292929"/>
                </a:solidFill>
                <a:latin typeface="Microsoft Sans Serif"/>
                <a:cs typeface="Microsoft Sans Serif"/>
              </a:rPr>
              <a:t>and </a:t>
            </a:r>
            <a:r>
              <a:rPr sz="1400" dirty="0">
                <a:solidFill>
                  <a:srgbClr val="292929"/>
                </a:solidFill>
                <a:latin typeface="Microsoft Sans Serif"/>
                <a:cs typeface="Microsoft Sans Serif"/>
              </a:rPr>
              <a:t>test</a:t>
            </a:r>
            <a:r>
              <a:rPr sz="1400" spc="85" dirty="0">
                <a:solidFill>
                  <a:srgbClr val="292929"/>
                </a:solidFill>
                <a:latin typeface="Microsoft Sans Serif"/>
                <a:cs typeface="Microsoft Sans Serif"/>
              </a:rPr>
              <a:t> </a:t>
            </a:r>
            <a:r>
              <a:rPr sz="1400" spc="-20" dirty="0">
                <a:solidFill>
                  <a:srgbClr val="292929"/>
                </a:solidFill>
                <a:latin typeface="Microsoft Sans Serif"/>
                <a:cs typeface="Microsoft Sans Serif"/>
              </a:rPr>
              <a:t>sets.</a:t>
            </a:r>
            <a:endParaRPr sz="1400" dirty="0">
              <a:latin typeface="Microsoft Sans Serif"/>
              <a:cs typeface="Microsoft Sans Serif"/>
            </a:endParaRPr>
          </a:p>
          <a:p>
            <a:pPr marL="241300" indent="-228600">
              <a:lnSpc>
                <a:spcPct val="100000"/>
              </a:lnSpc>
              <a:spcBef>
                <a:spcPts val="395"/>
              </a:spcBef>
              <a:buFont typeface="Arial"/>
              <a:buChar char="•"/>
              <a:tabLst>
                <a:tab pos="241300" algn="l"/>
              </a:tabLst>
            </a:pPr>
            <a:r>
              <a:rPr sz="1800" spc="-20" dirty="0">
                <a:solidFill>
                  <a:srgbClr val="292929"/>
                </a:solidFill>
                <a:latin typeface="Microsoft Sans Serif"/>
                <a:cs typeface="Microsoft Sans Serif"/>
              </a:rPr>
              <a:t>Model</a:t>
            </a:r>
            <a:r>
              <a:rPr sz="1800" spc="-85" dirty="0">
                <a:solidFill>
                  <a:srgbClr val="292929"/>
                </a:solidFill>
                <a:latin typeface="Microsoft Sans Serif"/>
                <a:cs typeface="Microsoft Sans Serif"/>
              </a:rPr>
              <a:t> </a:t>
            </a:r>
            <a:r>
              <a:rPr sz="1800" spc="-10" dirty="0">
                <a:solidFill>
                  <a:srgbClr val="292929"/>
                </a:solidFill>
                <a:latin typeface="Microsoft Sans Serif"/>
                <a:cs typeface="Microsoft Sans Serif"/>
              </a:rPr>
              <a:t>preparation</a:t>
            </a:r>
            <a:endParaRPr sz="1800" dirty="0">
              <a:latin typeface="Microsoft Sans Serif"/>
              <a:cs typeface="Microsoft Sans Serif"/>
            </a:endParaRPr>
          </a:p>
          <a:p>
            <a:pPr marL="699135" lvl="1" indent="-229235">
              <a:lnSpc>
                <a:spcPct val="100000"/>
              </a:lnSpc>
              <a:spcBef>
                <a:spcPts val="420"/>
              </a:spcBef>
              <a:buFont typeface="Arial"/>
              <a:buChar char="•"/>
              <a:tabLst>
                <a:tab pos="699135" algn="l"/>
              </a:tabLst>
            </a:pPr>
            <a:r>
              <a:rPr sz="1400" spc="-35" dirty="0">
                <a:solidFill>
                  <a:srgbClr val="292929"/>
                </a:solidFill>
                <a:latin typeface="Microsoft Sans Serif"/>
                <a:cs typeface="Microsoft Sans Serif"/>
              </a:rPr>
              <a:t>Selection</a:t>
            </a:r>
            <a:r>
              <a:rPr sz="1400" spc="-85" dirty="0">
                <a:solidFill>
                  <a:srgbClr val="292929"/>
                </a:solidFill>
                <a:latin typeface="Microsoft Sans Serif"/>
                <a:cs typeface="Microsoft Sans Serif"/>
              </a:rPr>
              <a:t> </a:t>
            </a:r>
            <a:r>
              <a:rPr sz="1400" dirty="0">
                <a:solidFill>
                  <a:srgbClr val="292929"/>
                </a:solidFill>
                <a:latin typeface="Microsoft Sans Serif"/>
                <a:cs typeface="Microsoft Sans Serif"/>
              </a:rPr>
              <a:t>of</a:t>
            </a:r>
            <a:r>
              <a:rPr sz="1400" spc="45" dirty="0">
                <a:solidFill>
                  <a:srgbClr val="292929"/>
                </a:solidFill>
                <a:latin typeface="Microsoft Sans Serif"/>
                <a:cs typeface="Microsoft Sans Serif"/>
              </a:rPr>
              <a:t> </a:t>
            </a:r>
            <a:r>
              <a:rPr sz="1400" spc="-50" dirty="0">
                <a:solidFill>
                  <a:srgbClr val="292929"/>
                </a:solidFill>
                <a:latin typeface="Microsoft Sans Serif"/>
                <a:cs typeface="Microsoft Sans Serif"/>
              </a:rPr>
              <a:t>machine</a:t>
            </a:r>
            <a:r>
              <a:rPr sz="1400" spc="-40" dirty="0">
                <a:solidFill>
                  <a:srgbClr val="292929"/>
                </a:solidFill>
                <a:latin typeface="Microsoft Sans Serif"/>
                <a:cs typeface="Microsoft Sans Serif"/>
              </a:rPr>
              <a:t> </a:t>
            </a:r>
            <a:r>
              <a:rPr sz="1400" dirty="0">
                <a:solidFill>
                  <a:srgbClr val="292929"/>
                </a:solidFill>
                <a:latin typeface="Microsoft Sans Serif"/>
                <a:cs typeface="Microsoft Sans Serif"/>
              </a:rPr>
              <a:t>learning</a:t>
            </a:r>
            <a:r>
              <a:rPr sz="1400" spc="-55" dirty="0">
                <a:solidFill>
                  <a:srgbClr val="292929"/>
                </a:solidFill>
                <a:latin typeface="Microsoft Sans Serif"/>
                <a:cs typeface="Microsoft Sans Serif"/>
              </a:rPr>
              <a:t> </a:t>
            </a:r>
            <a:r>
              <a:rPr sz="1400" spc="-10" dirty="0">
                <a:solidFill>
                  <a:srgbClr val="292929"/>
                </a:solidFill>
                <a:latin typeface="Microsoft Sans Serif"/>
                <a:cs typeface="Microsoft Sans Serif"/>
              </a:rPr>
              <a:t>algorithms</a:t>
            </a:r>
            <a:endParaRPr sz="1400" dirty="0">
              <a:latin typeface="Microsoft Sans Serif"/>
              <a:cs typeface="Microsoft Sans Serif"/>
            </a:endParaRPr>
          </a:p>
          <a:p>
            <a:pPr marL="699135" lvl="1" indent="-229235">
              <a:lnSpc>
                <a:spcPct val="100000"/>
              </a:lnSpc>
              <a:spcBef>
                <a:spcPts val="350"/>
              </a:spcBef>
              <a:buFont typeface="Arial"/>
              <a:buChar char="•"/>
              <a:tabLst>
                <a:tab pos="699135" algn="l"/>
              </a:tabLst>
            </a:pPr>
            <a:r>
              <a:rPr sz="1400" spc="-40" dirty="0">
                <a:solidFill>
                  <a:srgbClr val="292929"/>
                </a:solidFill>
                <a:latin typeface="Microsoft Sans Serif"/>
                <a:cs typeface="Microsoft Sans Serif"/>
              </a:rPr>
              <a:t>Set</a:t>
            </a:r>
            <a:r>
              <a:rPr sz="1400" dirty="0">
                <a:solidFill>
                  <a:srgbClr val="292929"/>
                </a:solidFill>
                <a:latin typeface="Microsoft Sans Serif"/>
                <a:cs typeface="Microsoft Sans Serif"/>
              </a:rPr>
              <a:t> </a:t>
            </a:r>
            <a:r>
              <a:rPr sz="1400" spc="-25" dirty="0">
                <a:solidFill>
                  <a:srgbClr val="292929"/>
                </a:solidFill>
                <a:latin typeface="Microsoft Sans Serif"/>
                <a:cs typeface="Microsoft Sans Serif"/>
              </a:rPr>
              <a:t>parameters</a:t>
            </a:r>
            <a:r>
              <a:rPr sz="1400" spc="-90" dirty="0">
                <a:solidFill>
                  <a:srgbClr val="292929"/>
                </a:solidFill>
                <a:latin typeface="Microsoft Sans Serif"/>
                <a:cs typeface="Microsoft Sans Serif"/>
              </a:rPr>
              <a:t> </a:t>
            </a:r>
            <a:r>
              <a:rPr sz="1400" dirty="0">
                <a:solidFill>
                  <a:srgbClr val="292929"/>
                </a:solidFill>
                <a:latin typeface="Microsoft Sans Serif"/>
                <a:cs typeface="Microsoft Sans Serif"/>
              </a:rPr>
              <a:t>for</a:t>
            </a:r>
            <a:r>
              <a:rPr sz="1400" spc="-25" dirty="0">
                <a:solidFill>
                  <a:srgbClr val="292929"/>
                </a:solidFill>
                <a:latin typeface="Microsoft Sans Serif"/>
                <a:cs typeface="Microsoft Sans Serif"/>
              </a:rPr>
              <a:t> </a:t>
            </a:r>
            <a:r>
              <a:rPr sz="1400" spc="-60" dirty="0">
                <a:solidFill>
                  <a:srgbClr val="292929"/>
                </a:solidFill>
                <a:latin typeface="Microsoft Sans Serif"/>
                <a:cs typeface="Microsoft Sans Serif"/>
              </a:rPr>
              <a:t>each</a:t>
            </a:r>
            <a:r>
              <a:rPr sz="1400" spc="10" dirty="0">
                <a:solidFill>
                  <a:srgbClr val="292929"/>
                </a:solidFill>
                <a:latin typeface="Microsoft Sans Serif"/>
                <a:cs typeface="Microsoft Sans Serif"/>
              </a:rPr>
              <a:t> </a:t>
            </a:r>
            <a:r>
              <a:rPr sz="1400" dirty="0">
                <a:solidFill>
                  <a:srgbClr val="292929"/>
                </a:solidFill>
                <a:latin typeface="Microsoft Sans Serif"/>
                <a:cs typeface="Microsoft Sans Serif"/>
              </a:rPr>
              <a:t>algorithm</a:t>
            </a:r>
            <a:r>
              <a:rPr sz="1400" spc="-55" dirty="0">
                <a:solidFill>
                  <a:srgbClr val="292929"/>
                </a:solidFill>
                <a:latin typeface="Microsoft Sans Serif"/>
                <a:cs typeface="Microsoft Sans Serif"/>
              </a:rPr>
              <a:t> </a:t>
            </a:r>
            <a:r>
              <a:rPr sz="1400" dirty="0">
                <a:solidFill>
                  <a:srgbClr val="292929"/>
                </a:solidFill>
                <a:latin typeface="Microsoft Sans Serif"/>
                <a:cs typeface="Microsoft Sans Serif"/>
              </a:rPr>
              <a:t>to</a:t>
            </a:r>
            <a:r>
              <a:rPr sz="1400" spc="50" dirty="0">
                <a:solidFill>
                  <a:srgbClr val="292929"/>
                </a:solidFill>
                <a:latin typeface="Microsoft Sans Serif"/>
                <a:cs typeface="Microsoft Sans Serif"/>
              </a:rPr>
              <a:t> </a:t>
            </a:r>
            <a:r>
              <a:rPr sz="1400" spc="-10" dirty="0">
                <a:solidFill>
                  <a:srgbClr val="292929"/>
                </a:solidFill>
                <a:latin typeface="Microsoft Sans Serif"/>
                <a:cs typeface="Microsoft Sans Serif"/>
              </a:rPr>
              <a:t>GridSearchCV</a:t>
            </a:r>
            <a:endParaRPr sz="1400" dirty="0">
              <a:latin typeface="Microsoft Sans Serif"/>
              <a:cs typeface="Microsoft Sans Serif"/>
            </a:endParaRPr>
          </a:p>
          <a:p>
            <a:pPr marL="699135" lvl="1" indent="-229235">
              <a:lnSpc>
                <a:spcPct val="100000"/>
              </a:lnSpc>
              <a:spcBef>
                <a:spcPts val="350"/>
              </a:spcBef>
              <a:buFont typeface="Arial"/>
              <a:buChar char="•"/>
              <a:tabLst>
                <a:tab pos="699135" algn="l"/>
              </a:tabLst>
            </a:pPr>
            <a:r>
              <a:rPr sz="1400" spc="-10" dirty="0">
                <a:solidFill>
                  <a:srgbClr val="292929"/>
                </a:solidFill>
                <a:latin typeface="Microsoft Sans Serif"/>
                <a:cs typeface="Microsoft Sans Serif"/>
              </a:rPr>
              <a:t>Training </a:t>
            </a:r>
            <a:r>
              <a:rPr sz="1400" spc="-55" dirty="0">
                <a:solidFill>
                  <a:srgbClr val="292929"/>
                </a:solidFill>
                <a:latin typeface="Microsoft Sans Serif"/>
                <a:cs typeface="Microsoft Sans Serif"/>
              </a:rPr>
              <a:t>GridSearchModel</a:t>
            </a:r>
            <a:r>
              <a:rPr sz="1400" spc="-5" dirty="0">
                <a:solidFill>
                  <a:srgbClr val="292929"/>
                </a:solidFill>
                <a:latin typeface="Microsoft Sans Serif"/>
                <a:cs typeface="Microsoft Sans Serif"/>
              </a:rPr>
              <a:t> </a:t>
            </a:r>
            <a:r>
              <a:rPr sz="1400" spc="-25" dirty="0">
                <a:solidFill>
                  <a:srgbClr val="292929"/>
                </a:solidFill>
                <a:latin typeface="Microsoft Sans Serif"/>
                <a:cs typeface="Microsoft Sans Serif"/>
              </a:rPr>
              <a:t>models</a:t>
            </a:r>
            <a:r>
              <a:rPr sz="1400" spc="-65" dirty="0">
                <a:solidFill>
                  <a:srgbClr val="292929"/>
                </a:solidFill>
                <a:latin typeface="Microsoft Sans Serif"/>
                <a:cs typeface="Microsoft Sans Serif"/>
              </a:rPr>
              <a:t> </a:t>
            </a:r>
            <a:r>
              <a:rPr sz="1400" dirty="0">
                <a:solidFill>
                  <a:srgbClr val="292929"/>
                </a:solidFill>
                <a:latin typeface="Microsoft Sans Serif"/>
                <a:cs typeface="Microsoft Sans Serif"/>
              </a:rPr>
              <a:t>with</a:t>
            </a:r>
            <a:r>
              <a:rPr sz="1400" spc="-45" dirty="0">
                <a:solidFill>
                  <a:srgbClr val="292929"/>
                </a:solidFill>
                <a:latin typeface="Microsoft Sans Serif"/>
                <a:cs typeface="Microsoft Sans Serif"/>
              </a:rPr>
              <a:t> </a:t>
            </a:r>
            <a:r>
              <a:rPr sz="1400" dirty="0">
                <a:solidFill>
                  <a:srgbClr val="292929"/>
                </a:solidFill>
                <a:latin typeface="Microsoft Sans Serif"/>
                <a:cs typeface="Microsoft Sans Serif"/>
              </a:rPr>
              <a:t>training</a:t>
            </a:r>
            <a:r>
              <a:rPr sz="1400" spc="-10" dirty="0">
                <a:solidFill>
                  <a:srgbClr val="292929"/>
                </a:solidFill>
                <a:latin typeface="Microsoft Sans Serif"/>
                <a:cs typeface="Microsoft Sans Serif"/>
              </a:rPr>
              <a:t> dataset</a:t>
            </a:r>
            <a:endParaRPr sz="1400" dirty="0">
              <a:latin typeface="Microsoft Sans Serif"/>
              <a:cs typeface="Microsoft Sans Serif"/>
            </a:endParaRPr>
          </a:p>
          <a:p>
            <a:pPr marL="241300" indent="-228600">
              <a:lnSpc>
                <a:spcPct val="100000"/>
              </a:lnSpc>
              <a:spcBef>
                <a:spcPts val="320"/>
              </a:spcBef>
              <a:buFont typeface="Arial"/>
              <a:buChar char="•"/>
              <a:tabLst>
                <a:tab pos="241300" algn="l"/>
              </a:tabLst>
            </a:pPr>
            <a:r>
              <a:rPr sz="1800" spc="-20" dirty="0">
                <a:solidFill>
                  <a:srgbClr val="292929"/>
                </a:solidFill>
                <a:latin typeface="Microsoft Sans Serif"/>
                <a:cs typeface="Microsoft Sans Serif"/>
              </a:rPr>
              <a:t>Model</a:t>
            </a:r>
            <a:r>
              <a:rPr sz="1800" spc="-85" dirty="0">
                <a:solidFill>
                  <a:srgbClr val="292929"/>
                </a:solidFill>
                <a:latin typeface="Microsoft Sans Serif"/>
                <a:cs typeface="Microsoft Sans Serif"/>
              </a:rPr>
              <a:t> </a:t>
            </a:r>
            <a:r>
              <a:rPr sz="1800" spc="-10" dirty="0">
                <a:solidFill>
                  <a:srgbClr val="292929"/>
                </a:solidFill>
                <a:latin typeface="Microsoft Sans Serif"/>
                <a:cs typeface="Microsoft Sans Serif"/>
              </a:rPr>
              <a:t>evaluation</a:t>
            </a:r>
            <a:endParaRPr sz="1800" dirty="0">
              <a:latin typeface="Microsoft Sans Serif"/>
              <a:cs typeface="Microsoft Sans Serif"/>
            </a:endParaRPr>
          </a:p>
          <a:p>
            <a:pPr marL="699135" lvl="1" indent="-229235">
              <a:lnSpc>
                <a:spcPct val="100000"/>
              </a:lnSpc>
              <a:spcBef>
                <a:spcPts val="415"/>
              </a:spcBef>
              <a:buFont typeface="Arial"/>
              <a:buChar char="•"/>
              <a:tabLst>
                <a:tab pos="699135" algn="l"/>
              </a:tabLst>
            </a:pPr>
            <a:r>
              <a:rPr sz="1400" spc="-40" dirty="0">
                <a:solidFill>
                  <a:srgbClr val="292929"/>
                </a:solidFill>
                <a:latin typeface="Microsoft Sans Serif"/>
                <a:cs typeface="Microsoft Sans Serif"/>
              </a:rPr>
              <a:t>Get</a:t>
            </a:r>
            <a:r>
              <a:rPr sz="1400" spc="-10" dirty="0">
                <a:solidFill>
                  <a:srgbClr val="292929"/>
                </a:solidFill>
                <a:latin typeface="Microsoft Sans Serif"/>
                <a:cs typeface="Microsoft Sans Serif"/>
              </a:rPr>
              <a:t> best</a:t>
            </a:r>
            <a:r>
              <a:rPr sz="1400" spc="-85" dirty="0">
                <a:solidFill>
                  <a:srgbClr val="292929"/>
                </a:solidFill>
                <a:latin typeface="Microsoft Sans Serif"/>
                <a:cs typeface="Microsoft Sans Serif"/>
              </a:rPr>
              <a:t> </a:t>
            </a:r>
            <a:r>
              <a:rPr sz="1400" spc="-30" dirty="0">
                <a:solidFill>
                  <a:srgbClr val="292929"/>
                </a:solidFill>
                <a:latin typeface="Microsoft Sans Serif"/>
                <a:cs typeface="Microsoft Sans Serif"/>
              </a:rPr>
              <a:t>hyperparameters</a:t>
            </a:r>
            <a:r>
              <a:rPr sz="1400" spc="-100" dirty="0">
                <a:solidFill>
                  <a:srgbClr val="292929"/>
                </a:solidFill>
                <a:latin typeface="Microsoft Sans Serif"/>
                <a:cs typeface="Microsoft Sans Serif"/>
              </a:rPr>
              <a:t> </a:t>
            </a:r>
            <a:r>
              <a:rPr sz="1400" dirty="0">
                <a:solidFill>
                  <a:srgbClr val="292929"/>
                </a:solidFill>
                <a:latin typeface="Microsoft Sans Serif"/>
                <a:cs typeface="Microsoft Sans Serif"/>
              </a:rPr>
              <a:t>for</a:t>
            </a:r>
            <a:r>
              <a:rPr sz="1400" spc="-40" dirty="0">
                <a:solidFill>
                  <a:srgbClr val="292929"/>
                </a:solidFill>
                <a:latin typeface="Microsoft Sans Serif"/>
                <a:cs typeface="Microsoft Sans Serif"/>
              </a:rPr>
              <a:t> </a:t>
            </a:r>
            <a:r>
              <a:rPr sz="1400" spc="-45" dirty="0">
                <a:solidFill>
                  <a:srgbClr val="292929"/>
                </a:solidFill>
                <a:latin typeface="Microsoft Sans Serif"/>
                <a:cs typeface="Microsoft Sans Serif"/>
              </a:rPr>
              <a:t>each</a:t>
            </a:r>
            <a:r>
              <a:rPr sz="1400" spc="65" dirty="0">
                <a:solidFill>
                  <a:srgbClr val="292929"/>
                </a:solidFill>
                <a:latin typeface="Microsoft Sans Serif"/>
                <a:cs typeface="Microsoft Sans Serif"/>
              </a:rPr>
              <a:t> </a:t>
            </a:r>
            <a:r>
              <a:rPr sz="1400" dirty="0">
                <a:solidFill>
                  <a:srgbClr val="292929"/>
                </a:solidFill>
                <a:latin typeface="Microsoft Sans Serif"/>
                <a:cs typeface="Microsoft Sans Serif"/>
              </a:rPr>
              <a:t>type</a:t>
            </a:r>
            <a:r>
              <a:rPr sz="1400" spc="-35" dirty="0">
                <a:solidFill>
                  <a:srgbClr val="292929"/>
                </a:solidFill>
                <a:latin typeface="Microsoft Sans Serif"/>
                <a:cs typeface="Microsoft Sans Serif"/>
              </a:rPr>
              <a:t> </a:t>
            </a:r>
            <a:r>
              <a:rPr sz="1400" dirty="0">
                <a:solidFill>
                  <a:srgbClr val="292929"/>
                </a:solidFill>
                <a:latin typeface="Microsoft Sans Serif"/>
                <a:cs typeface="Microsoft Sans Serif"/>
              </a:rPr>
              <a:t>of</a:t>
            </a:r>
            <a:r>
              <a:rPr sz="1400" spc="50" dirty="0">
                <a:solidFill>
                  <a:srgbClr val="292929"/>
                </a:solidFill>
                <a:latin typeface="Microsoft Sans Serif"/>
                <a:cs typeface="Microsoft Sans Serif"/>
              </a:rPr>
              <a:t> </a:t>
            </a:r>
            <a:r>
              <a:rPr sz="1400" spc="-10" dirty="0">
                <a:solidFill>
                  <a:srgbClr val="292929"/>
                </a:solidFill>
                <a:latin typeface="Microsoft Sans Serif"/>
                <a:cs typeface="Microsoft Sans Serif"/>
              </a:rPr>
              <a:t>model</a:t>
            </a:r>
            <a:endParaRPr sz="1400" dirty="0">
              <a:latin typeface="Microsoft Sans Serif"/>
              <a:cs typeface="Microsoft Sans Serif"/>
            </a:endParaRPr>
          </a:p>
          <a:p>
            <a:pPr marL="699135" lvl="1" indent="-229235">
              <a:lnSpc>
                <a:spcPct val="100000"/>
              </a:lnSpc>
              <a:spcBef>
                <a:spcPts val="350"/>
              </a:spcBef>
              <a:buFont typeface="Arial"/>
              <a:buChar char="•"/>
              <a:tabLst>
                <a:tab pos="699135" algn="l"/>
              </a:tabLst>
            </a:pPr>
            <a:r>
              <a:rPr sz="1400" spc="-40" dirty="0">
                <a:solidFill>
                  <a:srgbClr val="292929"/>
                </a:solidFill>
                <a:latin typeface="Microsoft Sans Serif"/>
                <a:cs typeface="Microsoft Sans Serif"/>
              </a:rPr>
              <a:t>Compute</a:t>
            </a:r>
            <a:r>
              <a:rPr sz="1400" spc="-45" dirty="0">
                <a:solidFill>
                  <a:srgbClr val="292929"/>
                </a:solidFill>
                <a:latin typeface="Microsoft Sans Serif"/>
                <a:cs typeface="Microsoft Sans Serif"/>
              </a:rPr>
              <a:t> </a:t>
            </a:r>
            <a:r>
              <a:rPr sz="1400" spc="-70" dirty="0">
                <a:solidFill>
                  <a:srgbClr val="292929"/>
                </a:solidFill>
                <a:latin typeface="Microsoft Sans Serif"/>
                <a:cs typeface="Microsoft Sans Serif"/>
              </a:rPr>
              <a:t>accuracy</a:t>
            </a:r>
            <a:r>
              <a:rPr sz="1400" spc="20" dirty="0">
                <a:solidFill>
                  <a:srgbClr val="292929"/>
                </a:solidFill>
                <a:latin typeface="Microsoft Sans Serif"/>
                <a:cs typeface="Microsoft Sans Serif"/>
              </a:rPr>
              <a:t> </a:t>
            </a:r>
            <a:r>
              <a:rPr sz="1400" dirty="0">
                <a:solidFill>
                  <a:srgbClr val="292929"/>
                </a:solidFill>
                <a:latin typeface="Microsoft Sans Serif"/>
                <a:cs typeface="Microsoft Sans Serif"/>
              </a:rPr>
              <a:t>for</a:t>
            </a:r>
            <a:r>
              <a:rPr sz="1400" spc="105" dirty="0">
                <a:solidFill>
                  <a:srgbClr val="292929"/>
                </a:solidFill>
                <a:latin typeface="Microsoft Sans Serif"/>
                <a:cs typeface="Microsoft Sans Serif"/>
              </a:rPr>
              <a:t> </a:t>
            </a:r>
            <a:r>
              <a:rPr sz="1400" spc="-60" dirty="0">
                <a:solidFill>
                  <a:srgbClr val="292929"/>
                </a:solidFill>
                <a:latin typeface="Microsoft Sans Serif"/>
                <a:cs typeface="Microsoft Sans Serif"/>
              </a:rPr>
              <a:t>each</a:t>
            </a:r>
            <a:r>
              <a:rPr sz="1400" spc="-5" dirty="0">
                <a:solidFill>
                  <a:srgbClr val="292929"/>
                </a:solidFill>
                <a:latin typeface="Microsoft Sans Serif"/>
                <a:cs typeface="Microsoft Sans Serif"/>
              </a:rPr>
              <a:t> </a:t>
            </a:r>
            <a:r>
              <a:rPr sz="1400" spc="-10" dirty="0">
                <a:solidFill>
                  <a:srgbClr val="292929"/>
                </a:solidFill>
                <a:latin typeface="Microsoft Sans Serif"/>
                <a:cs typeface="Microsoft Sans Serif"/>
              </a:rPr>
              <a:t>model</a:t>
            </a:r>
            <a:r>
              <a:rPr sz="1400" spc="-50" dirty="0">
                <a:solidFill>
                  <a:srgbClr val="292929"/>
                </a:solidFill>
                <a:latin typeface="Microsoft Sans Serif"/>
                <a:cs typeface="Microsoft Sans Serif"/>
              </a:rPr>
              <a:t> </a:t>
            </a:r>
            <a:r>
              <a:rPr sz="1400" dirty="0">
                <a:solidFill>
                  <a:srgbClr val="292929"/>
                </a:solidFill>
                <a:latin typeface="Microsoft Sans Serif"/>
                <a:cs typeface="Microsoft Sans Serif"/>
              </a:rPr>
              <a:t>with</a:t>
            </a:r>
            <a:r>
              <a:rPr sz="1400" spc="-5" dirty="0">
                <a:solidFill>
                  <a:srgbClr val="292929"/>
                </a:solidFill>
                <a:latin typeface="Microsoft Sans Serif"/>
                <a:cs typeface="Microsoft Sans Serif"/>
              </a:rPr>
              <a:t> </a:t>
            </a:r>
            <a:r>
              <a:rPr sz="1400" dirty="0">
                <a:solidFill>
                  <a:srgbClr val="292929"/>
                </a:solidFill>
                <a:latin typeface="Microsoft Sans Serif"/>
                <a:cs typeface="Microsoft Sans Serif"/>
              </a:rPr>
              <a:t>test</a:t>
            </a:r>
            <a:r>
              <a:rPr sz="1400" spc="-10" dirty="0">
                <a:solidFill>
                  <a:srgbClr val="292929"/>
                </a:solidFill>
                <a:latin typeface="Microsoft Sans Serif"/>
                <a:cs typeface="Microsoft Sans Serif"/>
              </a:rPr>
              <a:t> dataset</a:t>
            </a:r>
            <a:endParaRPr sz="1400" dirty="0">
              <a:latin typeface="Microsoft Sans Serif"/>
              <a:cs typeface="Microsoft Sans Serif"/>
            </a:endParaRPr>
          </a:p>
          <a:p>
            <a:pPr marL="699135" lvl="1" indent="-229235">
              <a:lnSpc>
                <a:spcPct val="100000"/>
              </a:lnSpc>
              <a:spcBef>
                <a:spcPts val="345"/>
              </a:spcBef>
              <a:buFont typeface="Arial"/>
              <a:buChar char="•"/>
              <a:tabLst>
                <a:tab pos="699135" algn="l"/>
              </a:tabLst>
            </a:pPr>
            <a:r>
              <a:rPr sz="1400" dirty="0">
                <a:solidFill>
                  <a:srgbClr val="292929"/>
                </a:solidFill>
                <a:latin typeface="Microsoft Sans Serif"/>
                <a:cs typeface="Microsoft Sans Serif"/>
              </a:rPr>
              <a:t>Plot</a:t>
            </a:r>
            <a:r>
              <a:rPr sz="1400" spc="-40" dirty="0">
                <a:solidFill>
                  <a:srgbClr val="292929"/>
                </a:solidFill>
                <a:latin typeface="Microsoft Sans Serif"/>
                <a:cs typeface="Microsoft Sans Serif"/>
              </a:rPr>
              <a:t> </a:t>
            </a:r>
            <a:r>
              <a:rPr sz="1400" spc="-45" dirty="0">
                <a:solidFill>
                  <a:srgbClr val="292929"/>
                </a:solidFill>
                <a:latin typeface="Microsoft Sans Serif"/>
                <a:cs typeface="Microsoft Sans Serif"/>
              </a:rPr>
              <a:t>Confusion</a:t>
            </a:r>
            <a:r>
              <a:rPr sz="1400" spc="-30" dirty="0">
                <a:solidFill>
                  <a:srgbClr val="292929"/>
                </a:solidFill>
                <a:latin typeface="Microsoft Sans Serif"/>
                <a:cs typeface="Microsoft Sans Serif"/>
              </a:rPr>
              <a:t> </a:t>
            </a:r>
            <a:r>
              <a:rPr sz="1400" spc="-10" dirty="0">
                <a:solidFill>
                  <a:srgbClr val="292929"/>
                </a:solidFill>
                <a:latin typeface="Microsoft Sans Serif"/>
                <a:cs typeface="Microsoft Sans Serif"/>
              </a:rPr>
              <a:t>Matrix</a:t>
            </a:r>
            <a:endParaRPr sz="1400" dirty="0">
              <a:latin typeface="Microsoft Sans Serif"/>
              <a:cs typeface="Microsoft Sans Serif"/>
            </a:endParaRPr>
          </a:p>
          <a:p>
            <a:pPr marL="241300" indent="-228600">
              <a:lnSpc>
                <a:spcPct val="100000"/>
              </a:lnSpc>
              <a:spcBef>
                <a:spcPts val="400"/>
              </a:spcBef>
              <a:buFont typeface="Arial"/>
              <a:buChar char="•"/>
              <a:tabLst>
                <a:tab pos="241300" algn="l"/>
              </a:tabLst>
            </a:pPr>
            <a:r>
              <a:rPr sz="1800" spc="-20" dirty="0">
                <a:solidFill>
                  <a:srgbClr val="292929"/>
                </a:solidFill>
                <a:latin typeface="Microsoft Sans Serif"/>
                <a:cs typeface="Microsoft Sans Serif"/>
              </a:rPr>
              <a:t>Model</a:t>
            </a:r>
            <a:r>
              <a:rPr sz="1800" spc="-85" dirty="0">
                <a:solidFill>
                  <a:srgbClr val="292929"/>
                </a:solidFill>
                <a:latin typeface="Microsoft Sans Serif"/>
                <a:cs typeface="Microsoft Sans Serif"/>
              </a:rPr>
              <a:t> </a:t>
            </a:r>
            <a:r>
              <a:rPr sz="1800" spc="-10" dirty="0">
                <a:solidFill>
                  <a:srgbClr val="292929"/>
                </a:solidFill>
                <a:latin typeface="Microsoft Sans Serif"/>
                <a:cs typeface="Microsoft Sans Serif"/>
              </a:rPr>
              <a:t>comparison</a:t>
            </a:r>
            <a:endParaRPr sz="1800" dirty="0">
              <a:latin typeface="Microsoft Sans Serif"/>
              <a:cs typeface="Microsoft Sans Serif"/>
            </a:endParaRPr>
          </a:p>
          <a:p>
            <a:pPr marL="699135" lvl="1" indent="-229235">
              <a:lnSpc>
                <a:spcPct val="100000"/>
              </a:lnSpc>
              <a:spcBef>
                <a:spcPts val="345"/>
              </a:spcBef>
              <a:buFont typeface="Arial"/>
              <a:buChar char="•"/>
              <a:tabLst>
                <a:tab pos="699135" algn="l"/>
              </a:tabLst>
            </a:pPr>
            <a:r>
              <a:rPr sz="1400" spc="-45" dirty="0">
                <a:solidFill>
                  <a:srgbClr val="292929"/>
                </a:solidFill>
                <a:latin typeface="Microsoft Sans Serif"/>
                <a:cs typeface="Microsoft Sans Serif"/>
              </a:rPr>
              <a:t>Comparison</a:t>
            </a:r>
            <a:r>
              <a:rPr sz="1400" spc="-65" dirty="0">
                <a:solidFill>
                  <a:srgbClr val="292929"/>
                </a:solidFill>
                <a:latin typeface="Microsoft Sans Serif"/>
                <a:cs typeface="Microsoft Sans Serif"/>
              </a:rPr>
              <a:t> </a:t>
            </a:r>
            <a:r>
              <a:rPr sz="1400" dirty="0">
                <a:solidFill>
                  <a:srgbClr val="292929"/>
                </a:solidFill>
                <a:latin typeface="Microsoft Sans Serif"/>
                <a:cs typeface="Microsoft Sans Serif"/>
              </a:rPr>
              <a:t>of</a:t>
            </a:r>
            <a:r>
              <a:rPr sz="1400" spc="90" dirty="0">
                <a:solidFill>
                  <a:srgbClr val="292929"/>
                </a:solidFill>
                <a:latin typeface="Microsoft Sans Serif"/>
                <a:cs typeface="Microsoft Sans Serif"/>
              </a:rPr>
              <a:t> </a:t>
            </a:r>
            <a:r>
              <a:rPr sz="1400" spc="-25" dirty="0">
                <a:solidFill>
                  <a:srgbClr val="292929"/>
                </a:solidFill>
                <a:latin typeface="Microsoft Sans Serif"/>
                <a:cs typeface="Microsoft Sans Serif"/>
              </a:rPr>
              <a:t>models</a:t>
            </a:r>
            <a:r>
              <a:rPr sz="1400" spc="-80" dirty="0">
                <a:solidFill>
                  <a:srgbClr val="292929"/>
                </a:solidFill>
                <a:latin typeface="Microsoft Sans Serif"/>
                <a:cs typeface="Microsoft Sans Serif"/>
              </a:rPr>
              <a:t> </a:t>
            </a:r>
            <a:r>
              <a:rPr sz="1400" spc="-20" dirty="0">
                <a:solidFill>
                  <a:srgbClr val="292929"/>
                </a:solidFill>
                <a:latin typeface="Microsoft Sans Serif"/>
                <a:cs typeface="Microsoft Sans Serif"/>
              </a:rPr>
              <a:t>according</a:t>
            </a:r>
            <a:r>
              <a:rPr sz="1400" spc="55" dirty="0">
                <a:solidFill>
                  <a:srgbClr val="292929"/>
                </a:solidFill>
                <a:latin typeface="Microsoft Sans Serif"/>
                <a:cs typeface="Microsoft Sans Serif"/>
              </a:rPr>
              <a:t> </a:t>
            </a:r>
            <a:r>
              <a:rPr sz="1400" dirty="0">
                <a:solidFill>
                  <a:srgbClr val="292929"/>
                </a:solidFill>
                <a:latin typeface="Microsoft Sans Serif"/>
                <a:cs typeface="Microsoft Sans Serif"/>
              </a:rPr>
              <a:t>to</a:t>
            </a:r>
            <a:r>
              <a:rPr sz="1400" spc="70" dirty="0">
                <a:solidFill>
                  <a:srgbClr val="292929"/>
                </a:solidFill>
                <a:latin typeface="Microsoft Sans Serif"/>
                <a:cs typeface="Microsoft Sans Serif"/>
              </a:rPr>
              <a:t> </a:t>
            </a:r>
            <a:r>
              <a:rPr sz="1400" dirty="0">
                <a:solidFill>
                  <a:srgbClr val="292929"/>
                </a:solidFill>
                <a:latin typeface="Microsoft Sans Serif"/>
                <a:cs typeface="Microsoft Sans Serif"/>
              </a:rPr>
              <a:t>their</a:t>
            </a:r>
            <a:r>
              <a:rPr sz="1400" spc="-10" dirty="0">
                <a:solidFill>
                  <a:srgbClr val="292929"/>
                </a:solidFill>
                <a:latin typeface="Microsoft Sans Serif"/>
                <a:cs typeface="Microsoft Sans Serif"/>
              </a:rPr>
              <a:t> accuracy</a:t>
            </a:r>
            <a:endParaRPr sz="1400" dirty="0">
              <a:latin typeface="Microsoft Sans Serif"/>
              <a:cs typeface="Microsoft Sans Serif"/>
            </a:endParaRPr>
          </a:p>
          <a:p>
            <a:pPr marL="699135" lvl="1" indent="-229235">
              <a:lnSpc>
                <a:spcPct val="100000"/>
              </a:lnSpc>
              <a:spcBef>
                <a:spcPts val="350"/>
              </a:spcBef>
              <a:buFont typeface="Arial"/>
              <a:buChar char="•"/>
              <a:tabLst>
                <a:tab pos="699135" algn="l"/>
              </a:tabLst>
            </a:pPr>
            <a:r>
              <a:rPr sz="1400" spc="-75" dirty="0">
                <a:solidFill>
                  <a:srgbClr val="292929"/>
                </a:solidFill>
                <a:latin typeface="Microsoft Sans Serif"/>
                <a:cs typeface="Microsoft Sans Serif"/>
              </a:rPr>
              <a:t>The</a:t>
            </a:r>
            <a:r>
              <a:rPr sz="1400" spc="-40" dirty="0">
                <a:solidFill>
                  <a:srgbClr val="292929"/>
                </a:solidFill>
                <a:latin typeface="Microsoft Sans Serif"/>
                <a:cs typeface="Microsoft Sans Serif"/>
              </a:rPr>
              <a:t> </a:t>
            </a:r>
            <a:r>
              <a:rPr sz="1400" spc="-10" dirty="0">
                <a:solidFill>
                  <a:srgbClr val="292929"/>
                </a:solidFill>
                <a:latin typeface="Microsoft Sans Serif"/>
                <a:cs typeface="Microsoft Sans Serif"/>
              </a:rPr>
              <a:t>model</a:t>
            </a:r>
            <a:r>
              <a:rPr sz="1400" spc="-85" dirty="0">
                <a:solidFill>
                  <a:srgbClr val="292929"/>
                </a:solidFill>
                <a:latin typeface="Microsoft Sans Serif"/>
                <a:cs typeface="Microsoft Sans Serif"/>
              </a:rPr>
              <a:t> </a:t>
            </a:r>
            <a:r>
              <a:rPr sz="1400" dirty="0">
                <a:solidFill>
                  <a:srgbClr val="292929"/>
                </a:solidFill>
                <a:latin typeface="Microsoft Sans Serif"/>
                <a:cs typeface="Microsoft Sans Serif"/>
              </a:rPr>
              <a:t>with</a:t>
            </a:r>
            <a:r>
              <a:rPr sz="1400" spc="-45" dirty="0">
                <a:solidFill>
                  <a:srgbClr val="292929"/>
                </a:solidFill>
                <a:latin typeface="Microsoft Sans Serif"/>
                <a:cs typeface="Microsoft Sans Serif"/>
              </a:rPr>
              <a:t> </a:t>
            </a:r>
            <a:r>
              <a:rPr sz="1400" dirty="0">
                <a:solidFill>
                  <a:srgbClr val="292929"/>
                </a:solidFill>
                <a:latin typeface="Microsoft Sans Serif"/>
                <a:cs typeface="Microsoft Sans Serif"/>
              </a:rPr>
              <a:t>the</a:t>
            </a:r>
            <a:r>
              <a:rPr sz="1400" spc="20" dirty="0">
                <a:solidFill>
                  <a:srgbClr val="292929"/>
                </a:solidFill>
                <a:latin typeface="Microsoft Sans Serif"/>
                <a:cs typeface="Microsoft Sans Serif"/>
              </a:rPr>
              <a:t> </a:t>
            </a:r>
            <a:r>
              <a:rPr sz="1400" spc="-10" dirty="0">
                <a:solidFill>
                  <a:srgbClr val="292929"/>
                </a:solidFill>
                <a:latin typeface="Microsoft Sans Serif"/>
                <a:cs typeface="Microsoft Sans Serif"/>
              </a:rPr>
              <a:t>best</a:t>
            </a:r>
            <a:r>
              <a:rPr sz="1400" spc="-85" dirty="0">
                <a:solidFill>
                  <a:srgbClr val="292929"/>
                </a:solidFill>
                <a:latin typeface="Microsoft Sans Serif"/>
                <a:cs typeface="Microsoft Sans Serif"/>
              </a:rPr>
              <a:t> </a:t>
            </a:r>
            <a:r>
              <a:rPr sz="1400" spc="-55" dirty="0">
                <a:solidFill>
                  <a:srgbClr val="292929"/>
                </a:solidFill>
                <a:latin typeface="Microsoft Sans Serif"/>
                <a:cs typeface="Microsoft Sans Serif"/>
              </a:rPr>
              <a:t>accuracy</a:t>
            </a:r>
            <a:r>
              <a:rPr sz="1400" spc="70" dirty="0">
                <a:solidFill>
                  <a:srgbClr val="292929"/>
                </a:solidFill>
                <a:latin typeface="Microsoft Sans Serif"/>
                <a:cs typeface="Microsoft Sans Serif"/>
              </a:rPr>
              <a:t> </a:t>
            </a:r>
            <a:r>
              <a:rPr sz="1400" dirty="0">
                <a:solidFill>
                  <a:srgbClr val="292929"/>
                </a:solidFill>
                <a:latin typeface="Microsoft Sans Serif"/>
                <a:cs typeface="Microsoft Sans Serif"/>
              </a:rPr>
              <a:t>will</a:t>
            </a:r>
            <a:r>
              <a:rPr sz="1400" spc="-60" dirty="0">
                <a:solidFill>
                  <a:srgbClr val="292929"/>
                </a:solidFill>
                <a:latin typeface="Microsoft Sans Serif"/>
                <a:cs typeface="Microsoft Sans Serif"/>
              </a:rPr>
              <a:t> </a:t>
            </a:r>
            <a:r>
              <a:rPr sz="1400" dirty="0">
                <a:solidFill>
                  <a:srgbClr val="292929"/>
                </a:solidFill>
                <a:latin typeface="Microsoft Sans Serif"/>
                <a:cs typeface="Microsoft Sans Serif"/>
              </a:rPr>
              <a:t>be</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chosen</a:t>
            </a:r>
            <a:r>
              <a:rPr sz="1400" spc="45" dirty="0">
                <a:solidFill>
                  <a:srgbClr val="292929"/>
                </a:solidFill>
                <a:latin typeface="Microsoft Sans Serif"/>
                <a:cs typeface="Microsoft Sans Serif"/>
              </a:rPr>
              <a:t> </a:t>
            </a:r>
            <a:r>
              <a:rPr sz="1400" spc="-80" dirty="0">
                <a:solidFill>
                  <a:srgbClr val="292929"/>
                </a:solidFill>
                <a:latin typeface="Microsoft Sans Serif"/>
                <a:cs typeface="Microsoft Sans Serif"/>
              </a:rPr>
              <a:t>(see</a:t>
            </a:r>
            <a:r>
              <a:rPr sz="1400" spc="-40" dirty="0">
                <a:solidFill>
                  <a:srgbClr val="292929"/>
                </a:solidFill>
                <a:latin typeface="Microsoft Sans Serif"/>
                <a:cs typeface="Microsoft Sans Serif"/>
              </a:rPr>
              <a:t> </a:t>
            </a:r>
            <a:r>
              <a:rPr sz="1400" spc="-10" dirty="0">
                <a:solidFill>
                  <a:srgbClr val="292929"/>
                </a:solidFill>
                <a:latin typeface="Microsoft Sans Serif"/>
                <a:cs typeface="Microsoft Sans Serif"/>
              </a:rPr>
              <a:t>Notebook</a:t>
            </a:r>
            <a:r>
              <a:rPr sz="1400" spc="30" dirty="0">
                <a:solidFill>
                  <a:srgbClr val="292929"/>
                </a:solidFill>
                <a:latin typeface="Microsoft Sans Serif"/>
                <a:cs typeface="Microsoft Sans Serif"/>
              </a:rPr>
              <a:t> </a:t>
            </a:r>
            <a:r>
              <a:rPr sz="1400" dirty="0">
                <a:solidFill>
                  <a:srgbClr val="292929"/>
                </a:solidFill>
                <a:latin typeface="Microsoft Sans Serif"/>
                <a:cs typeface="Microsoft Sans Serif"/>
              </a:rPr>
              <a:t>for</a:t>
            </a:r>
            <a:r>
              <a:rPr sz="1400" spc="85" dirty="0">
                <a:solidFill>
                  <a:srgbClr val="292929"/>
                </a:solidFill>
                <a:latin typeface="Microsoft Sans Serif"/>
                <a:cs typeface="Microsoft Sans Serif"/>
              </a:rPr>
              <a:t> </a:t>
            </a:r>
            <a:r>
              <a:rPr sz="1400" spc="-10" dirty="0">
                <a:solidFill>
                  <a:srgbClr val="292929"/>
                </a:solidFill>
                <a:latin typeface="Microsoft Sans Serif"/>
                <a:cs typeface="Microsoft Sans Serif"/>
              </a:rPr>
              <a:t>result)</a:t>
            </a:r>
            <a:endParaRPr sz="1400" dirty="0">
              <a:latin typeface="Microsoft Sans Serif"/>
              <a:cs typeface="Microsoft Sans Serif"/>
            </a:endParaRPr>
          </a:p>
        </p:txBody>
      </p:sp>
      <p:sp>
        <p:nvSpPr>
          <p:cNvPr id="7" name="CuadroTexto 6">
            <a:extLst>
              <a:ext uri="{FF2B5EF4-FFF2-40B4-BE49-F238E27FC236}">
                <a16:creationId xmlns:a16="http://schemas.microsoft.com/office/drawing/2014/main" id="{3AC7AEB9-CA5C-0E0E-77BB-9E1F45B2599E}"/>
              </a:ext>
            </a:extLst>
          </p:cNvPr>
          <p:cNvSpPr txBox="1"/>
          <p:nvPr/>
        </p:nvSpPr>
        <p:spPr>
          <a:xfrm>
            <a:off x="430886" y="5750968"/>
            <a:ext cx="6092686" cy="923330"/>
          </a:xfrm>
          <a:prstGeom prst="rect">
            <a:avLst/>
          </a:prstGeom>
          <a:noFill/>
        </p:spPr>
        <p:txBody>
          <a:bodyPr wrap="square">
            <a:spAutoFit/>
          </a:bodyPr>
          <a:lstStyle/>
          <a:p>
            <a:r>
              <a:rPr lang="es-ES" dirty="0">
                <a:hlinkClick r:id="rId3"/>
              </a:rPr>
              <a:t>https://github.com/GlexyMS/GLEXY--CAPSTONE-FALCON-9-PROJECT/blob/main/SpaceX_Machine_Learning_Prediction_Part_5.jupyterlite%20(1).ipynb</a:t>
            </a:r>
            <a:endParaRPr lang="es-E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agen 7">
            <a:extLst>
              <a:ext uri="{FF2B5EF4-FFF2-40B4-BE49-F238E27FC236}">
                <a16:creationId xmlns:a16="http://schemas.microsoft.com/office/drawing/2014/main" id="{7B21BED9-3B5B-5B8F-F56C-F2C06782A81A}"/>
              </a:ext>
            </a:extLst>
          </p:cNvPr>
          <p:cNvPicPr>
            <a:picLocks noChangeAspect="1"/>
          </p:cNvPicPr>
          <p:nvPr/>
        </p:nvPicPr>
        <p:blipFill>
          <a:blip r:embed="rId3"/>
          <a:stretch>
            <a:fillRect/>
          </a:stretch>
        </p:blipFill>
        <p:spPr>
          <a:xfrm>
            <a:off x="1966912" y="1781175"/>
            <a:ext cx="8258175" cy="3295650"/>
          </a:xfrm>
          <a:prstGeom prst="rect">
            <a:avLst/>
          </a:prstGeom>
        </p:spPr>
      </p:pic>
      <p:sp>
        <p:nvSpPr>
          <p:cNvPr id="9" name="object 2">
            <a:extLst>
              <a:ext uri="{FF2B5EF4-FFF2-40B4-BE49-F238E27FC236}">
                <a16:creationId xmlns:a16="http://schemas.microsoft.com/office/drawing/2014/main" id="{A6864372-C5D4-2EA9-9C9D-1A6922A72E3D}"/>
              </a:ext>
            </a:extLst>
          </p:cNvPr>
          <p:cNvSpPr txBox="1"/>
          <p:nvPr/>
        </p:nvSpPr>
        <p:spPr>
          <a:xfrm>
            <a:off x="848994" y="5326697"/>
            <a:ext cx="5974080" cy="300355"/>
          </a:xfrm>
          <a:prstGeom prst="rect">
            <a:avLst/>
          </a:prstGeom>
        </p:spPr>
        <p:txBody>
          <a:bodyPr vert="horz" wrap="square" lIns="0" tIns="12700" rIns="0" bIns="0" rtlCol="0">
            <a:spAutoFit/>
          </a:bodyPr>
          <a:lstStyle/>
          <a:p>
            <a:pPr marL="12700">
              <a:lnSpc>
                <a:spcPct val="100000"/>
              </a:lnSpc>
              <a:spcBef>
                <a:spcPts val="100"/>
              </a:spcBef>
            </a:pPr>
            <a:r>
              <a:rPr lang="es-ES" sz="1800" dirty="0">
                <a:solidFill>
                  <a:srgbClr val="292929"/>
                </a:solidFill>
                <a:latin typeface="Microsoft Sans Serif"/>
                <a:cs typeface="Microsoft Sans Serif"/>
              </a:rPr>
              <a:t>F</a:t>
            </a:r>
            <a:r>
              <a:rPr sz="1800" dirty="0">
                <a:solidFill>
                  <a:srgbClr val="292929"/>
                </a:solidFill>
                <a:latin typeface="Microsoft Sans Serif"/>
                <a:cs typeface="Microsoft Sans Serif"/>
              </a:rPr>
              <a:t>or</a:t>
            </a:r>
            <a:r>
              <a:rPr sz="1800" spc="35" dirty="0">
                <a:solidFill>
                  <a:srgbClr val="292929"/>
                </a:solidFill>
                <a:latin typeface="Microsoft Sans Serif"/>
                <a:cs typeface="Microsoft Sans Serif"/>
              </a:rPr>
              <a:t> </a:t>
            </a:r>
            <a:r>
              <a:rPr sz="1800" spc="-80" dirty="0">
                <a:solidFill>
                  <a:srgbClr val="292929"/>
                </a:solidFill>
                <a:latin typeface="Microsoft Sans Serif"/>
                <a:cs typeface="Microsoft Sans Serif"/>
              </a:rPr>
              <a:t>each</a:t>
            </a:r>
            <a:r>
              <a:rPr sz="1800" spc="-35" dirty="0">
                <a:solidFill>
                  <a:srgbClr val="292929"/>
                </a:solidFill>
                <a:latin typeface="Microsoft Sans Serif"/>
                <a:cs typeface="Microsoft Sans Serif"/>
              </a:rPr>
              <a:t> </a:t>
            </a:r>
            <a:r>
              <a:rPr sz="1800" spc="-10" dirty="0">
                <a:solidFill>
                  <a:srgbClr val="292929"/>
                </a:solidFill>
                <a:latin typeface="Microsoft Sans Serif"/>
                <a:cs typeface="Microsoft Sans Serif"/>
              </a:rPr>
              <a:t>site,</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70" dirty="0">
                <a:solidFill>
                  <a:srgbClr val="292929"/>
                </a:solidFill>
                <a:latin typeface="Microsoft Sans Serif"/>
                <a:cs typeface="Microsoft Sans Serif"/>
              </a:rPr>
              <a:t> </a:t>
            </a:r>
            <a:r>
              <a:rPr sz="1800" spc="-85" dirty="0">
                <a:solidFill>
                  <a:srgbClr val="292929"/>
                </a:solidFill>
                <a:latin typeface="Microsoft Sans Serif"/>
                <a:cs typeface="Microsoft Sans Serif"/>
              </a:rPr>
              <a:t>success</a:t>
            </a:r>
            <a:r>
              <a:rPr sz="1800" spc="-70" dirty="0">
                <a:solidFill>
                  <a:srgbClr val="292929"/>
                </a:solidFill>
                <a:latin typeface="Microsoft Sans Serif"/>
                <a:cs typeface="Microsoft Sans Serif"/>
              </a:rPr>
              <a:t> </a:t>
            </a:r>
            <a:r>
              <a:rPr sz="1800" dirty="0">
                <a:solidFill>
                  <a:srgbClr val="292929"/>
                </a:solidFill>
                <a:latin typeface="Microsoft Sans Serif"/>
                <a:cs typeface="Microsoft Sans Serif"/>
              </a:rPr>
              <a:t>rate</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is</a:t>
            </a:r>
            <a:r>
              <a:rPr sz="1800" spc="-45" dirty="0">
                <a:solidFill>
                  <a:srgbClr val="292929"/>
                </a:solidFill>
                <a:latin typeface="Microsoft Sans Serif"/>
                <a:cs typeface="Microsoft Sans Serif"/>
              </a:rPr>
              <a:t> </a:t>
            </a:r>
            <a:r>
              <a:rPr sz="1800" spc="-10" dirty="0">
                <a:solidFill>
                  <a:srgbClr val="292929"/>
                </a:solidFill>
                <a:latin typeface="Microsoft Sans Serif"/>
                <a:cs typeface="Microsoft Sans Serif"/>
              </a:rPr>
              <a:t>increasing.</a:t>
            </a:r>
            <a:endParaRPr sz="1800" dirty="0">
              <a:latin typeface="Microsoft Sans Serif"/>
              <a:cs typeface="Microsoft Sans Serif"/>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C3294258-7976-4F14-978B-2DBA9B1AA48B}"/>
              </a:ext>
            </a:extLst>
          </p:cNvPr>
          <p:cNvPicPr>
            <a:picLocks noChangeAspect="1"/>
          </p:cNvPicPr>
          <p:nvPr/>
        </p:nvPicPr>
        <p:blipFill>
          <a:blip r:embed="rId3"/>
          <a:stretch>
            <a:fillRect/>
          </a:stretch>
        </p:blipFill>
        <p:spPr>
          <a:xfrm>
            <a:off x="1700419" y="1800846"/>
            <a:ext cx="8115300" cy="39719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3FC9B327-3A26-E632-B918-40F14586D823}"/>
              </a:ext>
            </a:extLst>
          </p:cNvPr>
          <p:cNvPicPr>
            <a:picLocks noChangeAspect="1"/>
          </p:cNvPicPr>
          <p:nvPr/>
        </p:nvPicPr>
        <p:blipFill>
          <a:blip r:embed="rId3"/>
          <a:stretch>
            <a:fillRect/>
          </a:stretch>
        </p:blipFill>
        <p:spPr>
          <a:xfrm>
            <a:off x="2629521" y="1928812"/>
            <a:ext cx="5819775" cy="3914775"/>
          </a:xfrm>
          <a:prstGeom prst="rect">
            <a:avLst/>
          </a:prstGeom>
        </p:spPr>
      </p:pic>
      <p:sp>
        <p:nvSpPr>
          <p:cNvPr id="7" name="object 2">
            <a:extLst>
              <a:ext uri="{FF2B5EF4-FFF2-40B4-BE49-F238E27FC236}">
                <a16:creationId xmlns:a16="http://schemas.microsoft.com/office/drawing/2014/main" id="{6A922FE7-8B36-BE99-58B0-F622905B2B89}"/>
              </a:ext>
            </a:extLst>
          </p:cNvPr>
          <p:cNvSpPr txBox="1"/>
          <p:nvPr/>
        </p:nvSpPr>
        <p:spPr>
          <a:xfrm>
            <a:off x="761047" y="5843587"/>
            <a:ext cx="10669905" cy="297517"/>
          </a:xfrm>
          <a:prstGeom prst="rect">
            <a:avLst/>
          </a:prstGeom>
        </p:spPr>
        <p:txBody>
          <a:bodyPr vert="horz" wrap="square" lIns="0" tIns="27940" rIns="0" bIns="0" rtlCol="0">
            <a:spAutoFit/>
          </a:bodyPr>
          <a:lstStyle/>
          <a:p>
            <a:pPr marL="12700" marR="5080">
              <a:lnSpc>
                <a:spcPts val="2100"/>
              </a:lnSpc>
              <a:spcBef>
                <a:spcPts val="220"/>
              </a:spcBef>
            </a:pPr>
            <a:r>
              <a:rPr sz="1800" spc="-160" dirty="0">
                <a:solidFill>
                  <a:srgbClr val="292929"/>
                </a:solidFill>
                <a:latin typeface="Microsoft Sans Serif"/>
                <a:cs typeface="Microsoft Sans Serif"/>
              </a:rPr>
              <a:t>We</a:t>
            </a:r>
            <a:r>
              <a:rPr sz="1800" spc="-30" dirty="0">
                <a:solidFill>
                  <a:srgbClr val="292929"/>
                </a:solidFill>
                <a:latin typeface="Microsoft Sans Serif"/>
                <a:cs typeface="Microsoft Sans Serif"/>
              </a:rPr>
              <a:t> </a:t>
            </a:r>
            <a:r>
              <a:rPr sz="1800" dirty="0">
                <a:solidFill>
                  <a:srgbClr val="292929"/>
                </a:solidFill>
                <a:latin typeface="Microsoft Sans Serif"/>
                <a:cs typeface="Microsoft Sans Serif"/>
              </a:rPr>
              <a:t>note</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that</a:t>
            </a:r>
            <a:r>
              <a:rPr sz="1800" spc="-30" dirty="0">
                <a:solidFill>
                  <a:srgbClr val="292929"/>
                </a:solidFill>
                <a:latin typeface="Microsoft Sans Serif"/>
                <a:cs typeface="Microsoft Sans Serif"/>
              </a:rPr>
              <a:t> </a:t>
            </a:r>
            <a:r>
              <a:rPr sz="1800" spc="-175" dirty="0">
                <a:solidFill>
                  <a:srgbClr val="292929"/>
                </a:solidFill>
                <a:latin typeface="Microsoft Sans Serif"/>
                <a:cs typeface="Microsoft Sans Serif"/>
              </a:rPr>
              <a:t>ES-</a:t>
            </a:r>
            <a:r>
              <a:rPr sz="1800" dirty="0">
                <a:solidFill>
                  <a:srgbClr val="292929"/>
                </a:solidFill>
                <a:latin typeface="Microsoft Sans Serif"/>
                <a:cs typeface="Microsoft Sans Serif"/>
              </a:rPr>
              <a:t>L1,</a:t>
            </a:r>
            <a:r>
              <a:rPr sz="1800" spc="-15" dirty="0">
                <a:solidFill>
                  <a:srgbClr val="292929"/>
                </a:solidFill>
                <a:latin typeface="Microsoft Sans Serif"/>
                <a:cs typeface="Microsoft Sans Serif"/>
              </a:rPr>
              <a:t> </a:t>
            </a:r>
            <a:r>
              <a:rPr sz="1800" spc="-190" dirty="0">
                <a:solidFill>
                  <a:srgbClr val="292929"/>
                </a:solidFill>
                <a:latin typeface="Microsoft Sans Serif"/>
                <a:cs typeface="Microsoft Sans Serif"/>
              </a:rPr>
              <a:t>GEO,</a:t>
            </a:r>
            <a:r>
              <a:rPr sz="1800" spc="5" dirty="0">
                <a:solidFill>
                  <a:srgbClr val="292929"/>
                </a:solidFill>
                <a:latin typeface="Microsoft Sans Serif"/>
                <a:cs typeface="Microsoft Sans Serif"/>
              </a:rPr>
              <a:t> </a:t>
            </a:r>
            <a:r>
              <a:rPr sz="1800" spc="-150" dirty="0">
                <a:solidFill>
                  <a:srgbClr val="292929"/>
                </a:solidFill>
                <a:latin typeface="Microsoft Sans Serif"/>
                <a:cs typeface="Microsoft Sans Serif"/>
              </a:rPr>
              <a:t>HEO,</a:t>
            </a:r>
            <a:r>
              <a:rPr sz="1800" spc="5" dirty="0">
                <a:solidFill>
                  <a:srgbClr val="292929"/>
                </a:solidFill>
                <a:latin typeface="Microsoft Sans Serif"/>
                <a:cs typeface="Microsoft Sans Serif"/>
              </a:rPr>
              <a:t> </a:t>
            </a:r>
            <a:r>
              <a:rPr sz="1800" spc="-215" dirty="0">
                <a:solidFill>
                  <a:srgbClr val="292929"/>
                </a:solidFill>
                <a:latin typeface="Microsoft Sans Serif"/>
                <a:cs typeface="Microsoft Sans Serif"/>
              </a:rPr>
              <a:t>SSO</a:t>
            </a:r>
            <a:r>
              <a:rPr sz="1800" spc="60" dirty="0">
                <a:solidFill>
                  <a:srgbClr val="292929"/>
                </a:solidFill>
                <a:latin typeface="Microsoft Sans Serif"/>
                <a:cs typeface="Microsoft Sans Serif"/>
              </a:rPr>
              <a:t> </a:t>
            </a:r>
            <a:r>
              <a:rPr sz="1800" spc="-60" dirty="0">
                <a:solidFill>
                  <a:srgbClr val="292929"/>
                </a:solidFill>
                <a:latin typeface="Microsoft Sans Serif"/>
                <a:cs typeface="Microsoft Sans Serif"/>
              </a:rPr>
              <a:t>have</a:t>
            </a:r>
            <a:r>
              <a:rPr sz="1800" spc="2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 </a:t>
            </a:r>
            <a:r>
              <a:rPr sz="1800" dirty="0">
                <a:solidFill>
                  <a:srgbClr val="292929"/>
                </a:solidFill>
                <a:latin typeface="Microsoft Sans Serif"/>
                <a:cs typeface="Microsoft Sans Serif"/>
              </a:rPr>
              <a:t>best</a:t>
            </a:r>
            <a:r>
              <a:rPr sz="1800" spc="-40" dirty="0">
                <a:solidFill>
                  <a:srgbClr val="292929"/>
                </a:solidFill>
                <a:latin typeface="Microsoft Sans Serif"/>
                <a:cs typeface="Microsoft Sans Serif"/>
              </a:rPr>
              <a:t> </a:t>
            </a:r>
            <a:r>
              <a:rPr sz="1800" spc="-90" dirty="0">
                <a:solidFill>
                  <a:srgbClr val="292929"/>
                </a:solidFill>
                <a:latin typeface="Microsoft Sans Serif"/>
                <a:cs typeface="Microsoft Sans Serif"/>
              </a:rPr>
              <a:t>success</a:t>
            </a:r>
            <a:r>
              <a:rPr sz="1800" spc="-145" dirty="0">
                <a:solidFill>
                  <a:srgbClr val="292929"/>
                </a:solidFill>
                <a:latin typeface="Microsoft Sans Serif"/>
                <a:cs typeface="Microsoft Sans Serif"/>
              </a:rPr>
              <a:t> </a:t>
            </a:r>
            <a:r>
              <a:rPr sz="1800" spc="-20" dirty="0">
                <a:solidFill>
                  <a:srgbClr val="292929"/>
                </a:solidFill>
                <a:latin typeface="Microsoft Sans Serif"/>
                <a:cs typeface="Microsoft Sans Serif"/>
              </a:rPr>
              <a:t>rate.</a:t>
            </a:r>
            <a:endParaRPr sz="1800" dirty="0">
              <a:latin typeface="Microsoft Sans Serif"/>
              <a:cs typeface="Microsoft Sans Serif"/>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C8D916F8-A95D-2B9B-FD32-45F16FB0621E}"/>
              </a:ext>
            </a:extLst>
          </p:cNvPr>
          <p:cNvPicPr>
            <a:picLocks noChangeAspect="1"/>
          </p:cNvPicPr>
          <p:nvPr/>
        </p:nvPicPr>
        <p:blipFill>
          <a:blip r:embed="rId3"/>
          <a:stretch>
            <a:fillRect/>
          </a:stretch>
        </p:blipFill>
        <p:spPr>
          <a:xfrm>
            <a:off x="2224087" y="1709737"/>
            <a:ext cx="7743825" cy="3438525"/>
          </a:xfrm>
          <a:prstGeom prst="rect">
            <a:avLst/>
          </a:prstGeom>
        </p:spPr>
      </p:pic>
      <p:sp>
        <p:nvSpPr>
          <p:cNvPr id="7" name="object 2">
            <a:extLst>
              <a:ext uri="{FF2B5EF4-FFF2-40B4-BE49-F238E27FC236}">
                <a16:creationId xmlns:a16="http://schemas.microsoft.com/office/drawing/2014/main" id="{4162D816-9827-2BFF-3A95-3D51D21B9D74}"/>
              </a:ext>
            </a:extLst>
          </p:cNvPr>
          <p:cNvSpPr txBox="1"/>
          <p:nvPr/>
        </p:nvSpPr>
        <p:spPr>
          <a:xfrm>
            <a:off x="889316" y="5306436"/>
            <a:ext cx="10413365" cy="567463"/>
          </a:xfrm>
          <a:prstGeom prst="rect">
            <a:avLst/>
          </a:prstGeom>
        </p:spPr>
        <p:txBody>
          <a:bodyPr vert="horz" wrap="square" lIns="0" tIns="13335" rIns="0" bIns="0" rtlCol="0">
            <a:spAutoFit/>
          </a:bodyPr>
          <a:lstStyle/>
          <a:p>
            <a:pPr marL="12700" marR="5080" algn="just">
              <a:lnSpc>
                <a:spcPct val="99700"/>
              </a:lnSpc>
              <a:spcBef>
                <a:spcPts val="105"/>
              </a:spcBef>
            </a:pPr>
            <a:r>
              <a:rPr lang="es-ES" sz="1800" spc="-140" dirty="0">
                <a:latin typeface="Microsoft Sans Serif"/>
                <a:cs typeface="Microsoft Sans Serif"/>
              </a:rPr>
              <a:t>T</a:t>
            </a:r>
            <a:r>
              <a:rPr sz="1800" dirty="0">
                <a:latin typeface="Microsoft Sans Serif"/>
                <a:cs typeface="Microsoft Sans Serif"/>
              </a:rPr>
              <a:t>he </a:t>
            </a:r>
            <a:r>
              <a:rPr sz="1800" spc="-110" dirty="0">
                <a:latin typeface="Microsoft Sans Serif"/>
                <a:cs typeface="Microsoft Sans Serif"/>
              </a:rPr>
              <a:t>success</a:t>
            </a:r>
            <a:r>
              <a:rPr sz="1800" spc="-10" dirty="0">
                <a:latin typeface="Microsoft Sans Serif"/>
                <a:cs typeface="Microsoft Sans Serif"/>
              </a:rPr>
              <a:t> </a:t>
            </a:r>
            <a:r>
              <a:rPr sz="1800" dirty="0">
                <a:latin typeface="Microsoft Sans Serif"/>
                <a:cs typeface="Microsoft Sans Serif"/>
              </a:rPr>
              <a:t>rate</a:t>
            </a:r>
            <a:r>
              <a:rPr sz="1800" spc="45" dirty="0">
                <a:latin typeface="Microsoft Sans Serif"/>
                <a:cs typeface="Microsoft Sans Serif"/>
              </a:rPr>
              <a:t> </a:t>
            </a:r>
            <a:r>
              <a:rPr sz="1800" spc="-60" dirty="0">
                <a:latin typeface="Microsoft Sans Serif"/>
                <a:cs typeface="Microsoft Sans Serif"/>
              </a:rPr>
              <a:t>increases</a:t>
            </a:r>
            <a:r>
              <a:rPr sz="1800" spc="5" dirty="0">
                <a:latin typeface="Microsoft Sans Serif"/>
                <a:cs typeface="Microsoft Sans Serif"/>
              </a:rPr>
              <a:t> </a:t>
            </a:r>
            <a:r>
              <a:rPr sz="1800" dirty="0">
                <a:latin typeface="Microsoft Sans Serif"/>
                <a:cs typeface="Microsoft Sans Serif"/>
              </a:rPr>
              <a:t>with</a:t>
            </a:r>
            <a:r>
              <a:rPr sz="1800" spc="-20" dirty="0">
                <a:latin typeface="Microsoft Sans Serif"/>
                <a:cs typeface="Microsoft Sans Serif"/>
              </a:rPr>
              <a:t> </a:t>
            </a:r>
            <a:r>
              <a:rPr sz="1800" dirty="0">
                <a:latin typeface="Microsoft Sans Serif"/>
                <a:cs typeface="Microsoft Sans Serif"/>
              </a:rPr>
              <a:t>the</a:t>
            </a:r>
            <a:r>
              <a:rPr sz="1800" spc="45" dirty="0">
                <a:latin typeface="Microsoft Sans Serif"/>
                <a:cs typeface="Microsoft Sans Serif"/>
              </a:rPr>
              <a:t> </a:t>
            </a:r>
            <a:r>
              <a:rPr sz="1800" spc="-30" dirty="0">
                <a:latin typeface="Microsoft Sans Serif"/>
                <a:cs typeface="Microsoft Sans Serif"/>
              </a:rPr>
              <a:t>number</a:t>
            </a:r>
            <a:r>
              <a:rPr sz="1800" spc="-50" dirty="0">
                <a:latin typeface="Microsoft Sans Serif"/>
                <a:cs typeface="Microsoft Sans Serif"/>
              </a:rPr>
              <a:t> </a:t>
            </a:r>
            <a:r>
              <a:rPr sz="1800" dirty="0">
                <a:latin typeface="Microsoft Sans Serif"/>
                <a:cs typeface="Microsoft Sans Serif"/>
              </a:rPr>
              <a:t>of</a:t>
            </a:r>
            <a:r>
              <a:rPr sz="1800" spc="65" dirty="0">
                <a:latin typeface="Microsoft Sans Serif"/>
                <a:cs typeface="Microsoft Sans Serif"/>
              </a:rPr>
              <a:t> </a:t>
            </a:r>
            <a:r>
              <a:rPr sz="1800" dirty="0">
                <a:latin typeface="Microsoft Sans Serif"/>
                <a:cs typeface="Microsoft Sans Serif"/>
              </a:rPr>
              <a:t>flights</a:t>
            </a:r>
            <a:r>
              <a:rPr sz="1800" spc="-75" dirty="0">
                <a:latin typeface="Microsoft Sans Serif"/>
                <a:cs typeface="Microsoft Sans Serif"/>
              </a:rPr>
              <a:t> </a:t>
            </a:r>
            <a:r>
              <a:rPr sz="1800" dirty="0">
                <a:latin typeface="Microsoft Sans Serif"/>
                <a:cs typeface="Microsoft Sans Serif"/>
              </a:rPr>
              <a:t>for</a:t>
            </a:r>
            <a:r>
              <a:rPr sz="1800" spc="20" dirty="0">
                <a:latin typeface="Microsoft Sans Serif"/>
                <a:cs typeface="Microsoft Sans Serif"/>
              </a:rPr>
              <a:t> </a:t>
            </a:r>
            <a:r>
              <a:rPr sz="1800" dirty="0">
                <a:latin typeface="Microsoft Sans Serif"/>
                <a:cs typeface="Microsoft Sans Serif"/>
              </a:rPr>
              <a:t>the</a:t>
            </a:r>
            <a:r>
              <a:rPr sz="1800" spc="45" dirty="0">
                <a:latin typeface="Microsoft Sans Serif"/>
                <a:cs typeface="Microsoft Sans Serif"/>
              </a:rPr>
              <a:t> </a:t>
            </a:r>
            <a:r>
              <a:rPr sz="1800" spc="-204" dirty="0">
                <a:latin typeface="Microsoft Sans Serif"/>
                <a:cs typeface="Microsoft Sans Serif"/>
              </a:rPr>
              <a:t>LEO</a:t>
            </a:r>
            <a:r>
              <a:rPr sz="1800" spc="85" dirty="0">
                <a:latin typeface="Microsoft Sans Serif"/>
                <a:cs typeface="Microsoft Sans Serif"/>
              </a:rPr>
              <a:t> </a:t>
            </a:r>
            <a:r>
              <a:rPr sz="1800" dirty="0">
                <a:latin typeface="Microsoft Sans Serif"/>
                <a:cs typeface="Microsoft Sans Serif"/>
              </a:rPr>
              <a:t>orbit.</a:t>
            </a:r>
            <a:r>
              <a:rPr sz="1800" spc="50" dirty="0">
                <a:latin typeface="Microsoft Sans Serif"/>
                <a:cs typeface="Microsoft Sans Serif"/>
              </a:rPr>
              <a:t> </a:t>
            </a:r>
            <a:r>
              <a:rPr sz="1800" spc="-10" dirty="0">
                <a:latin typeface="Microsoft Sans Serif"/>
                <a:cs typeface="Microsoft Sans Serif"/>
              </a:rPr>
              <a:t>For</a:t>
            </a:r>
            <a:r>
              <a:rPr sz="1800" spc="20" dirty="0">
                <a:latin typeface="Microsoft Sans Serif"/>
                <a:cs typeface="Microsoft Sans Serif"/>
              </a:rPr>
              <a:t> </a:t>
            </a:r>
            <a:r>
              <a:rPr sz="1800" spc="-55" dirty="0">
                <a:latin typeface="Microsoft Sans Serif"/>
                <a:cs typeface="Microsoft Sans Serif"/>
              </a:rPr>
              <a:t>some</a:t>
            </a:r>
            <a:r>
              <a:rPr sz="1800" spc="35" dirty="0">
                <a:latin typeface="Microsoft Sans Serif"/>
                <a:cs typeface="Microsoft Sans Serif"/>
              </a:rPr>
              <a:t> </a:t>
            </a:r>
            <a:r>
              <a:rPr sz="1800" dirty="0">
                <a:latin typeface="Microsoft Sans Serif"/>
                <a:cs typeface="Microsoft Sans Serif"/>
              </a:rPr>
              <a:t>orbits </a:t>
            </a:r>
            <a:r>
              <a:rPr sz="1800" spc="-20" dirty="0">
                <a:latin typeface="Microsoft Sans Serif"/>
                <a:cs typeface="Microsoft Sans Serif"/>
              </a:rPr>
              <a:t>like </a:t>
            </a:r>
            <a:r>
              <a:rPr sz="1800" spc="-200" dirty="0">
                <a:latin typeface="Microsoft Sans Serif"/>
                <a:cs typeface="Microsoft Sans Serif"/>
              </a:rPr>
              <a:t>GTO,</a:t>
            </a:r>
            <a:r>
              <a:rPr sz="1800" spc="80" dirty="0">
                <a:latin typeface="Microsoft Sans Serif"/>
                <a:cs typeface="Microsoft Sans Serif"/>
              </a:rPr>
              <a:t> </a:t>
            </a:r>
            <a:r>
              <a:rPr sz="1800" dirty="0">
                <a:latin typeface="Microsoft Sans Serif"/>
                <a:cs typeface="Microsoft Sans Serif"/>
              </a:rPr>
              <a:t>there</a:t>
            </a:r>
            <a:r>
              <a:rPr sz="1800" spc="-120" dirty="0">
                <a:latin typeface="Microsoft Sans Serif"/>
                <a:cs typeface="Microsoft Sans Serif"/>
              </a:rPr>
              <a:t> </a:t>
            </a:r>
            <a:r>
              <a:rPr sz="1800" dirty="0">
                <a:latin typeface="Microsoft Sans Serif"/>
                <a:cs typeface="Microsoft Sans Serif"/>
              </a:rPr>
              <a:t>is</a:t>
            </a:r>
            <a:r>
              <a:rPr sz="1800" spc="-120" dirty="0">
                <a:latin typeface="Microsoft Sans Serif"/>
                <a:cs typeface="Microsoft Sans Serif"/>
              </a:rPr>
              <a:t> </a:t>
            </a:r>
            <a:r>
              <a:rPr sz="1800" dirty="0">
                <a:latin typeface="Microsoft Sans Serif"/>
                <a:cs typeface="Microsoft Sans Serif"/>
              </a:rPr>
              <a:t>no</a:t>
            </a:r>
            <a:r>
              <a:rPr sz="1800" spc="-35" dirty="0">
                <a:latin typeface="Microsoft Sans Serif"/>
                <a:cs typeface="Microsoft Sans Serif"/>
              </a:rPr>
              <a:t> </a:t>
            </a:r>
            <a:r>
              <a:rPr sz="1800" dirty="0">
                <a:latin typeface="Microsoft Sans Serif"/>
                <a:cs typeface="Microsoft Sans Serif"/>
              </a:rPr>
              <a:t>relation</a:t>
            </a:r>
            <a:r>
              <a:rPr sz="1800" spc="25" dirty="0">
                <a:latin typeface="Microsoft Sans Serif"/>
                <a:cs typeface="Microsoft Sans Serif"/>
              </a:rPr>
              <a:t> </a:t>
            </a:r>
            <a:r>
              <a:rPr sz="1800" spc="-30" dirty="0">
                <a:latin typeface="Microsoft Sans Serif"/>
                <a:cs typeface="Microsoft Sans Serif"/>
              </a:rPr>
              <a:t>between</a:t>
            </a:r>
            <a:r>
              <a:rPr sz="1800" spc="-45" dirty="0">
                <a:latin typeface="Microsoft Sans Serif"/>
                <a:cs typeface="Microsoft Sans Serif"/>
              </a:rPr>
              <a:t> </a:t>
            </a:r>
            <a:r>
              <a:rPr sz="1800" dirty="0">
                <a:latin typeface="Microsoft Sans Serif"/>
                <a:cs typeface="Microsoft Sans Serif"/>
              </a:rPr>
              <a:t>the</a:t>
            </a:r>
            <a:r>
              <a:rPr sz="1800" spc="-60" dirty="0">
                <a:latin typeface="Microsoft Sans Serif"/>
                <a:cs typeface="Microsoft Sans Serif"/>
              </a:rPr>
              <a:t> </a:t>
            </a:r>
            <a:r>
              <a:rPr sz="1800" spc="-95" dirty="0">
                <a:latin typeface="Microsoft Sans Serif"/>
                <a:cs typeface="Microsoft Sans Serif"/>
              </a:rPr>
              <a:t>success</a:t>
            </a:r>
            <a:r>
              <a:rPr sz="1800" spc="-25" dirty="0">
                <a:latin typeface="Microsoft Sans Serif"/>
                <a:cs typeface="Microsoft Sans Serif"/>
              </a:rPr>
              <a:t> </a:t>
            </a:r>
            <a:r>
              <a:rPr sz="1800" dirty="0">
                <a:latin typeface="Microsoft Sans Serif"/>
                <a:cs typeface="Microsoft Sans Serif"/>
              </a:rPr>
              <a:t>rate</a:t>
            </a:r>
            <a:r>
              <a:rPr sz="1800" spc="10" dirty="0">
                <a:latin typeface="Microsoft Sans Serif"/>
                <a:cs typeface="Microsoft Sans Serif"/>
              </a:rPr>
              <a:t> </a:t>
            </a:r>
            <a:r>
              <a:rPr sz="1800" spc="-10" dirty="0">
                <a:latin typeface="Microsoft Sans Serif"/>
                <a:cs typeface="Microsoft Sans Serif"/>
              </a:rPr>
              <a:t>and</a:t>
            </a:r>
            <a:r>
              <a:rPr sz="1800" spc="-30" dirty="0">
                <a:latin typeface="Microsoft Sans Serif"/>
                <a:cs typeface="Microsoft Sans Serif"/>
              </a:rPr>
              <a:t> </a:t>
            </a:r>
            <a:r>
              <a:rPr sz="1800" dirty="0">
                <a:latin typeface="Microsoft Sans Serif"/>
                <a:cs typeface="Microsoft Sans Serif"/>
              </a:rPr>
              <a:t>the</a:t>
            </a:r>
            <a:r>
              <a:rPr sz="1800" spc="10" dirty="0">
                <a:latin typeface="Microsoft Sans Serif"/>
                <a:cs typeface="Microsoft Sans Serif"/>
              </a:rPr>
              <a:t> </a:t>
            </a:r>
            <a:r>
              <a:rPr sz="1800" spc="-30" dirty="0">
                <a:latin typeface="Microsoft Sans Serif"/>
                <a:cs typeface="Microsoft Sans Serif"/>
              </a:rPr>
              <a:t>number</a:t>
            </a:r>
            <a:r>
              <a:rPr sz="1800" spc="-75" dirty="0">
                <a:latin typeface="Microsoft Sans Serif"/>
                <a:cs typeface="Microsoft Sans Serif"/>
              </a:rPr>
              <a:t> </a:t>
            </a:r>
            <a:r>
              <a:rPr sz="1800" dirty="0">
                <a:latin typeface="Microsoft Sans Serif"/>
                <a:cs typeface="Microsoft Sans Serif"/>
              </a:rPr>
              <a:t>of</a:t>
            </a:r>
            <a:r>
              <a:rPr sz="1800" spc="-10" dirty="0">
                <a:latin typeface="Microsoft Sans Serif"/>
                <a:cs typeface="Microsoft Sans Serif"/>
              </a:rPr>
              <a:t> flights.</a:t>
            </a:r>
            <a:r>
              <a:rPr sz="1800" spc="-110" dirty="0">
                <a:latin typeface="Microsoft Sans Serif"/>
                <a:cs typeface="Microsoft Sans Serif"/>
              </a:rPr>
              <a:t> </a:t>
            </a:r>
            <a:endParaRPr sz="1800" dirty="0">
              <a:latin typeface="Microsoft Sans Serif"/>
              <a:cs typeface="Microsoft Sans Serif"/>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F19C61CC-751B-35BC-702A-22046EA65199}"/>
              </a:ext>
            </a:extLst>
          </p:cNvPr>
          <p:cNvPicPr>
            <a:picLocks noChangeAspect="1"/>
          </p:cNvPicPr>
          <p:nvPr/>
        </p:nvPicPr>
        <p:blipFill>
          <a:blip r:embed="rId3"/>
          <a:stretch>
            <a:fillRect/>
          </a:stretch>
        </p:blipFill>
        <p:spPr>
          <a:xfrm>
            <a:off x="2271712" y="1766887"/>
            <a:ext cx="7648575" cy="3324225"/>
          </a:xfrm>
          <a:prstGeom prst="rect">
            <a:avLst/>
          </a:prstGeom>
        </p:spPr>
      </p:pic>
      <p:sp>
        <p:nvSpPr>
          <p:cNvPr id="8" name="CuadroTexto 7">
            <a:extLst>
              <a:ext uri="{FF2B5EF4-FFF2-40B4-BE49-F238E27FC236}">
                <a16:creationId xmlns:a16="http://schemas.microsoft.com/office/drawing/2014/main" id="{AEB0722B-B231-85A5-3247-C285A33BD134}"/>
              </a:ext>
            </a:extLst>
          </p:cNvPr>
          <p:cNvSpPr txBox="1"/>
          <p:nvPr/>
        </p:nvSpPr>
        <p:spPr>
          <a:xfrm>
            <a:off x="218660" y="5311333"/>
            <a:ext cx="11239311" cy="640816"/>
          </a:xfrm>
          <a:prstGeom prst="rect">
            <a:avLst/>
          </a:prstGeom>
          <a:noFill/>
        </p:spPr>
        <p:txBody>
          <a:bodyPr wrap="square">
            <a:spAutoFit/>
          </a:bodyPr>
          <a:lstStyle/>
          <a:p>
            <a:pPr marL="12700" marR="5080">
              <a:lnSpc>
                <a:spcPct val="99100"/>
              </a:lnSpc>
              <a:spcBef>
                <a:spcPts val="120"/>
              </a:spcBef>
            </a:pPr>
            <a:r>
              <a:rPr lang="en-US" sz="1800" spc="-90" dirty="0">
                <a:latin typeface="Microsoft Sans Serif"/>
                <a:cs typeface="Microsoft Sans Serif"/>
              </a:rPr>
              <a:t>The</a:t>
            </a:r>
            <a:r>
              <a:rPr lang="en-US" sz="1800" spc="-30" dirty="0">
                <a:latin typeface="Microsoft Sans Serif"/>
                <a:cs typeface="Microsoft Sans Serif"/>
              </a:rPr>
              <a:t> </a:t>
            </a:r>
            <a:r>
              <a:rPr lang="en-US" sz="1800" dirty="0">
                <a:latin typeface="Microsoft Sans Serif"/>
                <a:cs typeface="Microsoft Sans Serif"/>
              </a:rPr>
              <a:t>weight</a:t>
            </a:r>
            <a:r>
              <a:rPr lang="en-US" sz="1800" spc="-114" dirty="0">
                <a:latin typeface="Microsoft Sans Serif"/>
                <a:cs typeface="Microsoft Sans Serif"/>
              </a:rPr>
              <a:t> </a:t>
            </a:r>
            <a:r>
              <a:rPr lang="en-US" sz="1800" dirty="0">
                <a:latin typeface="Microsoft Sans Serif"/>
                <a:cs typeface="Microsoft Sans Serif"/>
              </a:rPr>
              <a:t>of</a:t>
            </a:r>
            <a:r>
              <a:rPr lang="en-US" sz="1800" spc="20" dirty="0">
                <a:latin typeface="Microsoft Sans Serif"/>
                <a:cs typeface="Microsoft Sans Serif"/>
              </a:rPr>
              <a:t> </a:t>
            </a:r>
            <a:r>
              <a:rPr lang="en-US" sz="1800" dirty="0">
                <a:latin typeface="Microsoft Sans Serif"/>
                <a:cs typeface="Microsoft Sans Serif"/>
              </a:rPr>
              <a:t>the</a:t>
            </a:r>
            <a:r>
              <a:rPr lang="en-US" sz="1800" spc="-70" dirty="0">
                <a:latin typeface="Microsoft Sans Serif"/>
                <a:cs typeface="Microsoft Sans Serif"/>
              </a:rPr>
              <a:t> </a:t>
            </a:r>
            <a:r>
              <a:rPr lang="en-US" sz="1800" spc="-30" dirty="0">
                <a:latin typeface="Microsoft Sans Serif"/>
                <a:cs typeface="Microsoft Sans Serif"/>
              </a:rPr>
              <a:t>payloads</a:t>
            </a:r>
            <a:r>
              <a:rPr lang="en-US" sz="1800" spc="-35" dirty="0">
                <a:latin typeface="Microsoft Sans Serif"/>
                <a:cs typeface="Microsoft Sans Serif"/>
              </a:rPr>
              <a:t> </a:t>
            </a:r>
            <a:r>
              <a:rPr lang="en-US" sz="1800" spc="-40" dirty="0">
                <a:latin typeface="Microsoft Sans Serif"/>
                <a:cs typeface="Microsoft Sans Serif"/>
              </a:rPr>
              <a:t>influence</a:t>
            </a:r>
            <a:r>
              <a:rPr lang="en-US" sz="1800" spc="-105" dirty="0">
                <a:latin typeface="Microsoft Sans Serif"/>
                <a:cs typeface="Microsoft Sans Serif"/>
              </a:rPr>
              <a:t> </a:t>
            </a:r>
            <a:r>
              <a:rPr lang="en-US" sz="1800" dirty="0">
                <a:latin typeface="Microsoft Sans Serif"/>
                <a:cs typeface="Microsoft Sans Serif"/>
              </a:rPr>
              <a:t>the</a:t>
            </a:r>
            <a:r>
              <a:rPr lang="en-US" sz="1800" spc="5" dirty="0">
                <a:latin typeface="Microsoft Sans Serif"/>
                <a:cs typeface="Microsoft Sans Serif"/>
              </a:rPr>
              <a:t> </a:t>
            </a:r>
            <a:r>
              <a:rPr lang="en-US" sz="1800" spc="-90" dirty="0">
                <a:latin typeface="Microsoft Sans Serif"/>
                <a:cs typeface="Microsoft Sans Serif"/>
              </a:rPr>
              <a:t>success</a:t>
            </a:r>
            <a:r>
              <a:rPr lang="en-US" sz="1800" spc="-145" dirty="0">
                <a:latin typeface="Microsoft Sans Serif"/>
                <a:cs typeface="Microsoft Sans Serif"/>
              </a:rPr>
              <a:t> </a:t>
            </a:r>
            <a:r>
              <a:rPr lang="en-US" sz="1800" dirty="0">
                <a:latin typeface="Microsoft Sans Serif"/>
                <a:cs typeface="Microsoft Sans Serif"/>
              </a:rPr>
              <a:t>rate</a:t>
            </a:r>
            <a:r>
              <a:rPr lang="en-US" sz="1800" spc="65" dirty="0">
                <a:latin typeface="Microsoft Sans Serif"/>
                <a:cs typeface="Microsoft Sans Serif"/>
              </a:rPr>
              <a:t> </a:t>
            </a:r>
            <a:r>
              <a:rPr lang="en-US" sz="1800" dirty="0">
                <a:latin typeface="Microsoft Sans Serif"/>
                <a:cs typeface="Microsoft Sans Serif"/>
              </a:rPr>
              <a:t>of</a:t>
            </a:r>
            <a:r>
              <a:rPr lang="en-US" sz="1800" spc="20" dirty="0">
                <a:latin typeface="Microsoft Sans Serif"/>
                <a:cs typeface="Microsoft Sans Serif"/>
              </a:rPr>
              <a:t> </a:t>
            </a:r>
            <a:r>
              <a:rPr lang="en-US" sz="1800" dirty="0">
                <a:latin typeface="Microsoft Sans Serif"/>
                <a:cs typeface="Microsoft Sans Serif"/>
              </a:rPr>
              <a:t>the</a:t>
            </a:r>
            <a:r>
              <a:rPr lang="en-US" sz="1800" spc="-65" dirty="0">
                <a:latin typeface="Microsoft Sans Serif"/>
                <a:cs typeface="Microsoft Sans Serif"/>
              </a:rPr>
              <a:t> launches</a:t>
            </a:r>
            <a:r>
              <a:rPr lang="en-US" sz="1800" spc="-70" dirty="0">
                <a:latin typeface="Microsoft Sans Serif"/>
                <a:cs typeface="Microsoft Sans Serif"/>
              </a:rPr>
              <a:t> </a:t>
            </a:r>
            <a:r>
              <a:rPr lang="en-US" sz="1800" dirty="0">
                <a:latin typeface="Microsoft Sans Serif"/>
                <a:cs typeface="Microsoft Sans Serif"/>
              </a:rPr>
              <a:t>in</a:t>
            </a:r>
            <a:r>
              <a:rPr lang="en-US" sz="1800" spc="15" dirty="0">
                <a:latin typeface="Microsoft Sans Serif"/>
                <a:cs typeface="Microsoft Sans Serif"/>
              </a:rPr>
              <a:t> </a:t>
            </a:r>
            <a:r>
              <a:rPr lang="en-US" sz="1800" spc="-10" dirty="0">
                <a:latin typeface="Microsoft Sans Serif"/>
                <a:cs typeface="Microsoft Sans Serif"/>
              </a:rPr>
              <a:t>certain </a:t>
            </a:r>
            <a:r>
              <a:rPr lang="en-US" sz="1800" dirty="0">
                <a:latin typeface="Microsoft Sans Serif"/>
                <a:cs typeface="Microsoft Sans Serif"/>
              </a:rPr>
              <a:t>orbits.</a:t>
            </a:r>
            <a:r>
              <a:rPr lang="en-US" sz="1800" spc="-120" dirty="0">
                <a:latin typeface="Microsoft Sans Serif"/>
                <a:cs typeface="Microsoft Sans Serif"/>
              </a:rPr>
              <a:t> </a:t>
            </a:r>
            <a:r>
              <a:rPr lang="en-US" sz="1800" spc="-10" dirty="0">
                <a:latin typeface="Microsoft Sans Serif"/>
                <a:cs typeface="Microsoft Sans Serif"/>
              </a:rPr>
              <a:t>For</a:t>
            </a:r>
            <a:r>
              <a:rPr lang="en-US" sz="1800" spc="-50" dirty="0">
                <a:latin typeface="Microsoft Sans Serif"/>
                <a:cs typeface="Microsoft Sans Serif"/>
              </a:rPr>
              <a:t> </a:t>
            </a:r>
            <a:r>
              <a:rPr lang="en-US" sz="1800" spc="-65" dirty="0">
                <a:latin typeface="Microsoft Sans Serif"/>
                <a:cs typeface="Microsoft Sans Serif"/>
              </a:rPr>
              <a:t>example,</a:t>
            </a:r>
            <a:r>
              <a:rPr lang="en-US" sz="1800" spc="-70" dirty="0">
                <a:latin typeface="Microsoft Sans Serif"/>
                <a:cs typeface="Microsoft Sans Serif"/>
              </a:rPr>
              <a:t> </a:t>
            </a:r>
            <a:r>
              <a:rPr lang="en-US" sz="1800" spc="-35" dirty="0">
                <a:latin typeface="Microsoft Sans Serif"/>
                <a:cs typeface="Microsoft Sans Serif"/>
              </a:rPr>
              <a:t>heavier</a:t>
            </a:r>
            <a:r>
              <a:rPr lang="en-US" sz="1800" spc="55" dirty="0">
                <a:latin typeface="Microsoft Sans Serif"/>
                <a:cs typeface="Microsoft Sans Serif"/>
              </a:rPr>
              <a:t> </a:t>
            </a:r>
            <a:r>
              <a:rPr lang="en-US" sz="1800" spc="-40" dirty="0">
                <a:latin typeface="Microsoft Sans Serif"/>
                <a:cs typeface="Microsoft Sans Serif"/>
              </a:rPr>
              <a:t>payloads</a:t>
            </a:r>
            <a:r>
              <a:rPr lang="en-US" sz="1800" spc="-80" dirty="0">
                <a:latin typeface="Microsoft Sans Serif"/>
                <a:cs typeface="Microsoft Sans Serif"/>
              </a:rPr>
              <a:t> </a:t>
            </a:r>
            <a:r>
              <a:rPr lang="en-US" sz="1800" spc="-10" dirty="0">
                <a:latin typeface="Microsoft Sans Serif"/>
                <a:cs typeface="Microsoft Sans Serif"/>
              </a:rPr>
              <a:t>improve</a:t>
            </a:r>
            <a:r>
              <a:rPr lang="en-US" sz="1800" spc="5" dirty="0">
                <a:latin typeface="Microsoft Sans Serif"/>
                <a:cs typeface="Microsoft Sans Serif"/>
              </a:rPr>
              <a:t> </a:t>
            </a:r>
            <a:r>
              <a:rPr lang="en-US" sz="1800" dirty="0">
                <a:latin typeface="Microsoft Sans Serif"/>
                <a:cs typeface="Microsoft Sans Serif"/>
              </a:rPr>
              <a:t>the </a:t>
            </a:r>
            <a:r>
              <a:rPr lang="en-US" sz="1800" spc="-90" dirty="0">
                <a:latin typeface="Microsoft Sans Serif"/>
                <a:cs typeface="Microsoft Sans Serif"/>
              </a:rPr>
              <a:t>success</a:t>
            </a:r>
            <a:r>
              <a:rPr lang="en-US" sz="1800" spc="-145" dirty="0">
                <a:latin typeface="Microsoft Sans Serif"/>
                <a:cs typeface="Microsoft Sans Serif"/>
              </a:rPr>
              <a:t> </a:t>
            </a:r>
            <a:r>
              <a:rPr lang="en-US" sz="1800" dirty="0">
                <a:latin typeface="Microsoft Sans Serif"/>
                <a:cs typeface="Microsoft Sans Serif"/>
              </a:rPr>
              <a:t>rate</a:t>
            </a:r>
            <a:r>
              <a:rPr lang="en-US" sz="1800" spc="5" dirty="0">
                <a:latin typeface="Microsoft Sans Serif"/>
                <a:cs typeface="Microsoft Sans Serif"/>
              </a:rPr>
              <a:t> </a:t>
            </a:r>
            <a:r>
              <a:rPr lang="en-US" sz="1800" dirty="0">
                <a:latin typeface="Microsoft Sans Serif"/>
                <a:cs typeface="Microsoft Sans Serif"/>
              </a:rPr>
              <a:t>for</a:t>
            </a:r>
            <a:r>
              <a:rPr lang="en-US" sz="1800" spc="-15" dirty="0">
                <a:latin typeface="Microsoft Sans Serif"/>
                <a:cs typeface="Microsoft Sans Serif"/>
              </a:rPr>
              <a:t> </a:t>
            </a:r>
            <a:r>
              <a:rPr lang="en-US" sz="1800" dirty="0">
                <a:latin typeface="Microsoft Sans Serif"/>
                <a:cs typeface="Microsoft Sans Serif"/>
              </a:rPr>
              <a:t>the</a:t>
            </a:r>
            <a:r>
              <a:rPr lang="en-US" sz="1800" spc="5" dirty="0">
                <a:latin typeface="Microsoft Sans Serif"/>
                <a:cs typeface="Microsoft Sans Serif"/>
              </a:rPr>
              <a:t> </a:t>
            </a:r>
            <a:r>
              <a:rPr lang="en-US" sz="1800" spc="-160" dirty="0">
                <a:latin typeface="Microsoft Sans Serif"/>
                <a:cs typeface="Microsoft Sans Serif"/>
              </a:rPr>
              <a:t>LEO</a:t>
            </a:r>
            <a:r>
              <a:rPr lang="en-US" sz="1800" spc="40" dirty="0">
                <a:latin typeface="Microsoft Sans Serif"/>
                <a:cs typeface="Microsoft Sans Serif"/>
              </a:rPr>
              <a:t> </a:t>
            </a:r>
            <a:r>
              <a:rPr lang="en-US" sz="1800" dirty="0">
                <a:latin typeface="Microsoft Sans Serif"/>
                <a:cs typeface="Microsoft Sans Serif"/>
              </a:rPr>
              <a:t>orbit.</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4" name="Imagen 13">
            <a:extLst>
              <a:ext uri="{FF2B5EF4-FFF2-40B4-BE49-F238E27FC236}">
                <a16:creationId xmlns:a16="http://schemas.microsoft.com/office/drawing/2014/main" id="{B2392594-011C-24C3-52FD-FC5D72318698}"/>
              </a:ext>
            </a:extLst>
          </p:cNvPr>
          <p:cNvPicPr>
            <a:picLocks noChangeAspect="1"/>
          </p:cNvPicPr>
          <p:nvPr/>
        </p:nvPicPr>
        <p:blipFill>
          <a:blip r:embed="rId3"/>
          <a:stretch>
            <a:fillRect/>
          </a:stretch>
        </p:blipFill>
        <p:spPr>
          <a:xfrm>
            <a:off x="549550" y="1661160"/>
            <a:ext cx="10515599" cy="465818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a 1">
            <a:extLst>
              <a:ext uri="{FF2B5EF4-FFF2-40B4-BE49-F238E27FC236}">
                <a16:creationId xmlns:a16="http://schemas.microsoft.com/office/drawing/2014/main" id="{854A5C80-4636-5926-FD5A-1DF7678DDCC3}"/>
              </a:ext>
            </a:extLst>
          </p:cNvPr>
          <p:cNvGraphicFramePr>
            <a:graphicFrameLocks noGrp="1"/>
          </p:cNvGraphicFramePr>
          <p:nvPr>
            <p:extLst>
              <p:ext uri="{D42A27DB-BD31-4B8C-83A1-F6EECF244321}">
                <p14:modId xmlns:p14="http://schemas.microsoft.com/office/powerpoint/2010/main" val="2933365435"/>
              </p:ext>
            </p:extLst>
          </p:nvPr>
        </p:nvGraphicFramePr>
        <p:xfrm>
          <a:off x="381000" y="1605964"/>
          <a:ext cx="1765852" cy="1828800"/>
        </p:xfrm>
        <a:graphic>
          <a:graphicData uri="http://schemas.openxmlformats.org/drawingml/2006/table">
            <a:tbl>
              <a:tblPr/>
              <a:tblGrid>
                <a:gridCol w="1765852">
                  <a:extLst>
                    <a:ext uri="{9D8B030D-6E8A-4147-A177-3AD203B41FA5}">
                      <a16:colId xmlns:a16="http://schemas.microsoft.com/office/drawing/2014/main" val="1776783956"/>
                    </a:ext>
                  </a:extLst>
                </a:gridCol>
              </a:tblGrid>
              <a:tr h="0">
                <a:tc>
                  <a:txBody>
                    <a:bodyPr/>
                    <a:lstStyle/>
                    <a:p>
                      <a:pPr algn="r" fontAlgn="ctr"/>
                      <a:r>
                        <a:rPr lang="es-ES" b="1">
                          <a:effectLst/>
                        </a:rPr>
                        <a:t>Launch_Site</a:t>
                      </a:r>
                    </a:p>
                  </a:txBody>
                  <a:tcPr anchor="ctr">
                    <a:lnL>
                      <a:noFill/>
                    </a:lnL>
                    <a:lnR>
                      <a:noFill/>
                    </a:lnR>
                    <a:lnT>
                      <a:noFill/>
                    </a:lnT>
                    <a:lnB>
                      <a:noFill/>
                    </a:lnB>
                    <a:noFill/>
                  </a:tcPr>
                </a:tc>
                <a:extLst>
                  <a:ext uri="{0D108BD9-81ED-4DB2-BD59-A6C34878D82A}">
                    <a16:rowId xmlns:a16="http://schemas.microsoft.com/office/drawing/2014/main" val="2846361577"/>
                  </a:ext>
                </a:extLst>
              </a:tr>
              <a:tr h="0">
                <a:tc>
                  <a:txBody>
                    <a:bodyPr/>
                    <a:lstStyle/>
                    <a:p>
                      <a:pPr algn="r" fontAlgn="ctr"/>
                      <a:r>
                        <a:rPr lang="es-ES">
                          <a:effectLst/>
                        </a:rPr>
                        <a:t>CCAFS LC-40</a:t>
                      </a:r>
                    </a:p>
                  </a:txBody>
                  <a:tcPr anchor="ctr">
                    <a:lnL>
                      <a:noFill/>
                    </a:lnL>
                    <a:lnR>
                      <a:noFill/>
                    </a:lnR>
                    <a:lnT>
                      <a:noFill/>
                    </a:lnT>
                    <a:lnB>
                      <a:noFill/>
                    </a:lnB>
                    <a:noFill/>
                  </a:tcPr>
                </a:tc>
                <a:extLst>
                  <a:ext uri="{0D108BD9-81ED-4DB2-BD59-A6C34878D82A}">
                    <a16:rowId xmlns:a16="http://schemas.microsoft.com/office/drawing/2014/main" val="3570276462"/>
                  </a:ext>
                </a:extLst>
              </a:tr>
              <a:tr h="0">
                <a:tc>
                  <a:txBody>
                    <a:bodyPr/>
                    <a:lstStyle/>
                    <a:p>
                      <a:pPr algn="r" fontAlgn="ctr"/>
                      <a:r>
                        <a:rPr lang="es-ES">
                          <a:effectLst/>
                        </a:rPr>
                        <a:t>VAFB SLC-4E</a:t>
                      </a:r>
                    </a:p>
                  </a:txBody>
                  <a:tcPr anchor="ctr">
                    <a:lnL>
                      <a:noFill/>
                    </a:lnL>
                    <a:lnR>
                      <a:noFill/>
                    </a:lnR>
                    <a:lnT>
                      <a:noFill/>
                    </a:lnT>
                    <a:lnB>
                      <a:noFill/>
                    </a:lnB>
                    <a:noFill/>
                  </a:tcPr>
                </a:tc>
                <a:extLst>
                  <a:ext uri="{0D108BD9-81ED-4DB2-BD59-A6C34878D82A}">
                    <a16:rowId xmlns:a16="http://schemas.microsoft.com/office/drawing/2014/main" val="2243883680"/>
                  </a:ext>
                </a:extLst>
              </a:tr>
              <a:tr h="0">
                <a:tc>
                  <a:txBody>
                    <a:bodyPr/>
                    <a:lstStyle/>
                    <a:p>
                      <a:pPr algn="r" fontAlgn="ctr"/>
                      <a:r>
                        <a:rPr lang="es-ES">
                          <a:effectLst/>
                        </a:rPr>
                        <a:t>KSC LC-39A</a:t>
                      </a:r>
                    </a:p>
                  </a:txBody>
                  <a:tcPr anchor="ctr">
                    <a:lnL>
                      <a:noFill/>
                    </a:lnL>
                    <a:lnR>
                      <a:noFill/>
                    </a:lnR>
                    <a:lnT>
                      <a:noFill/>
                    </a:lnT>
                    <a:lnB>
                      <a:noFill/>
                    </a:lnB>
                    <a:noFill/>
                  </a:tcPr>
                </a:tc>
                <a:extLst>
                  <a:ext uri="{0D108BD9-81ED-4DB2-BD59-A6C34878D82A}">
                    <a16:rowId xmlns:a16="http://schemas.microsoft.com/office/drawing/2014/main" val="2887093101"/>
                  </a:ext>
                </a:extLst>
              </a:tr>
              <a:tr h="0">
                <a:tc>
                  <a:txBody>
                    <a:bodyPr/>
                    <a:lstStyle/>
                    <a:p>
                      <a:pPr algn="r" fontAlgn="ctr"/>
                      <a:r>
                        <a:rPr lang="es-ES" dirty="0">
                          <a:effectLst/>
                        </a:rPr>
                        <a:t>CCAFS SLC-40</a:t>
                      </a:r>
                    </a:p>
                  </a:txBody>
                  <a:tcPr anchor="ctr">
                    <a:lnL>
                      <a:noFill/>
                    </a:lnL>
                    <a:lnR>
                      <a:noFill/>
                    </a:lnR>
                    <a:lnT>
                      <a:noFill/>
                    </a:lnT>
                    <a:lnB>
                      <a:noFill/>
                    </a:lnB>
                    <a:noFill/>
                  </a:tcPr>
                </a:tc>
                <a:extLst>
                  <a:ext uri="{0D108BD9-81ED-4DB2-BD59-A6C34878D82A}">
                    <a16:rowId xmlns:a16="http://schemas.microsoft.com/office/drawing/2014/main" val="1629741573"/>
                  </a:ext>
                </a:extLst>
              </a:tr>
            </a:tbl>
          </a:graphicData>
        </a:graphic>
      </p:graphicFrame>
      <p:pic>
        <p:nvPicPr>
          <p:cNvPr id="7" name="Imagen 6">
            <a:extLst>
              <a:ext uri="{FF2B5EF4-FFF2-40B4-BE49-F238E27FC236}">
                <a16:creationId xmlns:a16="http://schemas.microsoft.com/office/drawing/2014/main" id="{9FEFAE31-A9E7-ACCC-1C3E-646FE6DB3DEC}"/>
              </a:ext>
            </a:extLst>
          </p:cNvPr>
          <p:cNvPicPr>
            <a:picLocks noChangeAspect="1"/>
          </p:cNvPicPr>
          <p:nvPr/>
        </p:nvPicPr>
        <p:blipFill>
          <a:blip r:embed="rId3"/>
          <a:stretch>
            <a:fillRect/>
          </a:stretch>
        </p:blipFill>
        <p:spPr>
          <a:xfrm>
            <a:off x="3352799" y="1893611"/>
            <a:ext cx="7932811" cy="398017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E9A925EB-BC74-E5E0-2BEA-C8E53E9B0017}"/>
              </a:ext>
            </a:extLst>
          </p:cNvPr>
          <p:cNvPicPr>
            <a:picLocks noChangeAspect="1"/>
          </p:cNvPicPr>
          <p:nvPr/>
        </p:nvPicPr>
        <p:blipFill>
          <a:blip r:embed="rId3"/>
          <a:stretch>
            <a:fillRect/>
          </a:stretch>
        </p:blipFill>
        <p:spPr>
          <a:xfrm>
            <a:off x="594880" y="1340166"/>
            <a:ext cx="10515600" cy="522937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07C7EFAA-BAD8-A9EB-F07D-C7CE99E58B42}"/>
              </a:ext>
            </a:extLst>
          </p:cNvPr>
          <p:cNvPicPr>
            <a:picLocks noChangeAspect="1"/>
          </p:cNvPicPr>
          <p:nvPr/>
        </p:nvPicPr>
        <p:blipFill>
          <a:blip r:embed="rId3"/>
          <a:stretch>
            <a:fillRect/>
          </a:stretch>
        </p:blipFill>
        <p:spPr>
          <a:xfrm>
            <a:off x="644115" y="2311810"/>
            <a:ext cx="10328349" cy="4007540"/>
          </a:xfrm>
          <a:prstGeom prst="rect">
            <a:avLst/>
          </a:prstGeom>
        </p:spPr>
      </p:pic>
      <p:graphicFrame>
        <p:nvGraphicFramePr>
          <p:cNvPr id="7" name="Tabla 6">
            <a:extLst>
              <a:ext uri="{FF2B5EF4-FFF2-40B4-BE49-F238E27FC236}">
                <a16:creationId xmlns:a16="http://schemas.microsoft.com/office/drawing/2014/main" id="{2AB56EC5-89A2-0471-46F6-4B4B99BF86D4}"/>
              </a:ext>
            </a:extLst>
          </p:cNvPr>
          <p:cNvGraphicFramePr>
            <a:graphicFrameLocks noGrp="1"/>
          </p:cNvGraphicFramePr>
          <p:nvPr>
            <p:extLst>
              <p:ext uri="{D42A27DB-BD31-4B8C-83A1-F6EECF244321}">
                <p14:modId xmlns:p14="http://schemas.microsoft.com/office/powerpoint/2010/main" val="2970416979"/>
              </p:ext>
            </p:extLst>
          </p:nvPr>
        </p:nvGraphicFramePr>
        <p:xfrm>
          <a:off x="838200" y="1450363"/>
          <a:ext cx="3654287" cy="731520"/>
        </p:xfrm>
        <a:graphic>
          <a:graphicData uri="http://schemas.openxmlformats.org/drawingml/2006/table">
            <a:tbl>
              <a:tblPr/>
              <a:tblGrid>
                <a:gridCol w="3654287">
                  <a:extLst>
                    <a:ext uri="{9D8B030D-6E8A-4147-A177-3AD203B41FA5}">
                      <a16:colId xmlns:a16="http://schemas.microsoft.com/office/drawing/2014/main" val="1313668635"/>
                    </a:ext>
                  </a:extLst>
                </a:gridCol>
              </a:tblGrid>
              <a:tr h="0">
                <a:tc>
                  <a:txBody>
                    <a:bodyPr/>
                    <a:lstStyle/>
                    <a:p>
                      <a:pPr algn="ctr" fontAlgn="ctr"/>
                      <a:r>
                        <a:rPr lang="es-ES" b="1">
                          <a:effectLst/>
                        </a:rPr>
                        <a:t>SUM(PAYLOAD_MASS__KG_)</a:t>
                      </a:r>
                    </a:p>
                  </a:txBody>
                  <a:tcPr anchor="ctr">
                    <a:lnL>
                      <a:noFill/>
                    </a:lnL>
                    <a:lnR>
                      <a:noFill/>
                    </a:lnR>
                    <a:lnT>
                      <a:noFill/>
                    </a:lnT>
                    <a:lnB>
                      <a:noFill/>
                    </a:lnB>
                    <a:solidFill>
                      <a:srgbClr val="FFFFFF"/>
                    </a:solidFill>
                  </a:tcPr>
                </a:tc>
                <a:extLst>
                  <a:ext uri="{0D108BD9-81ED-4DB2-BD59-A6C34878D82A}">
                    <a16:rowId xmlns:a16="http://schemas.microsoft.com/office/drawing/2014/main" val="2473276056"/>
                  </a:ext>
                </a:extLst>
              </a:tr>
              <a:tr h="0">
                <a:tc>
                  <a:txBody>
                    <a:bodyPr/>
                    <a:lstStyle/>
                    <a:p>
                      <a:pPr algn="ctr" fontAlgn="ctr"/>
                      <a:r>
                        <a:rPr lang="es-ES" dirty="0">
                          <a:effectLst/>
                        </a:rPr>
                        <a:t>45596</a:t>
                      </a:r>
                    </a:p>
                  </a:txBody>
                  <a:tcPr anchor="ctr">
                    <a:lnL>
                      <a:noFill/>
                    </a:lnL>
                    <a:lnR>
                      <a:noFill/>
                    </a:lnR>
                    <a:lnT>
                      <a:noFill/>
                    </a:lnT>
                    <a:lnB>
                      <a:noFill/>
                    </a:lnB>
                    <a:solidFill>
                      <a:srgbClr val="FFFFFF"/>
                    </a:solidFill>
                  </a:tcPr>
                </a:tc>
                <a:extLst>
                  <a:ext uri="{0D108BD9-81ED-4DB2-BD59-A6C34878D82A}">
                    <a16:rowId xmlns:a16="http://schemas.microsoft.com/office/drawing/2014/main" val="1969692191"/>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uadroTexto 5">
            <a:extLst>
              <a:ext uri="{FF2B5EF4-FFF2-40B4-BE49-F238E27FC236}">
                <a16:creationId xmlns:a16="http://schemas.microsoft.com/office/drawing/2014/main" id="{128FC9BF-1FD2-4DEA-35C6-8F7A81F38C18}"/>
              </a:ext>
            </a:extLst>
          </p:cNvPr>
          <p:cNvSpPr txBox="1"/>
          <p:nvPr/>
        </p:nvSpPr>
        <p:spPr>
          <a:xfrm>
            <a:off x="385004" y="4993232"/>
            <a:ext cx="10515600" cy="917815"/>
          </a:xfrm>
          <a:prstGeom prst="rect">
            <a:avLst/>
          </a:prstGeom>
          <a:noFill/>
        </p:spPr>
        <p:txBody>
          <a:bodyPr wrap="square">
            <a:spAutoFit/>
          </a:bodyPr>
          <a:lstStyle/>
          <a:p>
            <a:pPr>
              <a:lnSpc>
                <a:spcPct val="100000"/>
              </a:lnSpc>
              <a:spcBef>
                <a:spcPts val="1725"/>
              </a:spcBef>
            </a:pPr>
            <a:endParaRPr lang="en-US" sz="1800" dirty="0">
              <a:latin typeface="Arial"/>
              <a:cs typeface="Arial"/>
            </a:endParaRPr>
          </a:p>
          <a:p>
            <a:pPr marL="12700" marR="5080" algn="just">
              <a:lnSpc>
                <a:spcPct val="99100"/>
              </a:lnSpc>
            </a:pPr>
            <a:r>
              <a:rPr lang="en-US" sz="1800" spc="-70" dirty="0">
                <a:latin typeface="Microsoft Sans Serif"/>
                <a:cs typeface="Microsoft Sans Serif"/>
              </a:rPr>
              <a:t>This</a:t>
            </a:r>
            <a:r>
              <a:rPr lang="en-US" sz="1800" spc="-50" dirty="0">
                <a:latin typeface="Microsoft Sans Serif"/>
                <a:cs typeface="Microsoft Sans Serif"/>
              </a:rPr>
              <a:t> </a:t>
            </a:r>
            <a:r>
              <a:rPr lang="en-US" sz="1800" spc="-10" dirty="0">
                <a:latin typeface="Microsoft Sans Serif"/>
                <a:cs typeface="Microsoft Sans Serif"/>
              </a:rPr>
              <a:t>query</a:t>
            </a:r>
            <a:r>
              <a:rPr lang="en-US" sz="1800" spc="-45" dirty="0">
                <a:latin typeface="Microsoft Sans Serif"/>
                <a:cs typeface="Microsoft Sans Serif"/>
              </a:rPr>
              <a:t> </a:t>
            </a:r>
            <a:r>
              <a:rPr lang="en-US" sz="1800" spc="-20" dirty="0">
                <a:latin typeface="Microsoft Sans Serif"/>
                <a:cs typeface="Microsoft Sans Serif"/>
              </a:rPr>
              <a:t>returns</a:t>
            </a:r>
            <a:r>
              <a:rPr lang="en-US" sz="1800" spc="-50" dirty="0">
                <a:latin typeface="Microsoft Sans Serif"/>
                <a:cs typeface="Microsoft Sans Serif"/>
              </a:rPr>
              <a:t> </a:t>
            </a:r>
            <a:r>
              <a:rPr lang="en-US" sz="1800" dirty="0">
                <a:latin typeface="Microsoft Sans Serif"/>
                <a:cs typeface="Microsoft Sans Serif"/>
              </a:rPr>
              <a:t>the</a:t>
            </a:r>
            <a:r>
              <a:rPr lang="en-US" sz="1800" spc="-10" dirty="0">
                <a:latin typeface="Microsoft Sans Serif"/>
                <a:cs typeface="Microsoft Sans Serif"/>
              </a:rPr>
              <a:t> </a:t>
            </a:r>
            <a:r>
              <a:rPr lang="en-US" sz="1800" spc="-60" dirty="0">
                <a:latin typeface="Microsoft Sans Serif"/>
                <a:cs typeface="Microsoft Sans Serif"/>
              </a:rPr>
              <a:t>average</a:t>
            </a:r>
            <a:r>
              <a:rPr lang="en-US" sz="1800" spc="-10" dirty="0">
                <a:latin typeface="Microsoft Sans Serif"/>
                <a:cs typeface="Microsoft Sans Serif"/>
              </a:rPr>
              <a:t> </a:t>
            </a:r>
            <a:r>
              <a:rPr lang="en-US" sz="1800" dirty="0">
                <a:latin typeface="Microsoft Sans Serif"/>
                <a:cs typeface="Microsoft Sans Serif"/>
              </a:rPr>
              <a:t>of all </a:t>
            </a:r>
            <a:r>
              <a:rPr lang="en-US" sz="1800" spc="-40" dirty="0">
                <a:latin typeface="Microsoft Sans Serif"/>
                <a:cs typeface="Microsoft Sans Serif"/>
              </a:rPr>
              <a:t>payload</a:t>
            </a:r>
            <a:r>
              <a:rPr lang="en-US" sz="1800" spc="-80" dirty="0">
                <a:latin typeface="Microsoft Sans Serif"/>
                <a:cs typeface="Microsoft Sans Serif"/>
              </a:rPr>
              <a:t> </a:t>
            </a:r>
            <a:r>
              <a:rPr lang="en-US" sz="1800" spc="-55" dirty="0">
                <a:latin typeface="Microsoft Sans Serif"/>
                <a:cs typeface="Microsoft Sans Serif"/>
              </a:rPr>
              <a:t>masses </a:t>
            </a:r>
            <a:r>
              <a:rPr lang="en-US" sz="1800" spc="-40" dirty="0">
                <a:latin typeface="Microsoft Sans Serif"/>
                <a:cs typeface="Microsoft Sans Serif"/>
              </a:rPr>
              <a:t>where</a:t>
            </a:r>
            <a:r>
              <a:rPr lang="en-US" sz="1800" spc="-30" dirty="0">
                <a:latin typeface="Microsoft Sans Serif"/>
                <a:cs typeface="Microsoft Sans Serif"/>
              </a:rPr>
              <a:t> </a:t>
            </a:r>
            <a:r>
              <a:rPr lang="en-US" sz="1800" dirty="0">
                <a:latin typeface="Microsoft Sans Serif"/>
                <a:cs typeface="Microsoft Sans Serif"/>
              </a:rPr>
              <a:t>the</a:t>
            </a:r>
            <a:r>
              <a:rPr lang="en-US" sz="1800" spc="-5" dirty="0">
                <a:latin typeface="Microsoft Sans Serif"/>
                <a:cs typeface="Microsoft Sans Serif"/>
              </a:rPr>
              <a:t> </a:t>
            </a:r>
            <a:r>
              <a:rPr lang="en-US" sz="1800" spc="-10" dirty="0">
                <a:latin typeface="Microsoft Sans Serif"/>
                <a:cs typeface="Microsoft Sans Serif"/>
              </a:rPr>
              <a:t>booster</a:t>
            </a:r>
            <a:r>
              <a:rPr lang="en-US" sz="1800" spc="-90" dirty="0">
                <a:latin typeface="Microsoft Sans Serif"/>
                <a:cs typeface="Microsoft Sans Serif"/>
              </a:rPr>
              <a:t> </a:t>
            </a:r>
            <a:r>
              <a:rPr lang="en-US" sz="1800" spc="-30" dirty="0">
                <a:latin typeface="Microsoft Sans Serif"/>
                <a:cs typeface="Microsoft Sans Serif"/>
              </a:rPr>
              <a:t>version</a:t>
            </a:r>
            <a:r>
              <a:rPr lang="en-US" sz="1800" spc="15" dirty="0">
                <a:latin typeface="Microsoft Sans Serif"/>
                <a:cs typeface="Microsoft Sans Serif"/>
              </a:rPr>
              <a:t> </a:t>
            </a:r>
            <a:r>
              <a:rPr lang="en-US" sz="1800" spc="-35" dirty="0">
                <a:latin typeface="Microsoft Sans Serif"/>
                <a:cs typeface="Microsoft Sans Serif"/>
              </a:rPr>
              <a:t>contains</a:t>
            </a:r>
            <a:r>
              <a:rPr lang="en-US" sz="1800" spc="-85" dirty="0">
                <a:latin typeface="Microsoft Sans Serif"/>
                <a:cs typeface="Microsoft Sans Serif"/>
              </a:rPr>
              <a:t> </a:t>
            </a:r>
            <a:r>
              <a:rPr lang="en-US" sz="1800" dirty="0">
                <a:latin typeface="Microsoft Sans Serif"/>
                <a:cs typeface="Microsoft Sans Serif"/>
              </a:rPr>
              <a:t>the</a:t>
            </a:r>
            <a:r>
              <a:rPr lang="en-US" sz="1800" spc="-5" dirty="0">
                <a:latin typeface="Microsoft Sans Serif"/>
                <a:cs typeface="Microsoft Sans Serif"/>
              </a:rPr>
              <a:t> </a:t>
            </a:r>
            <a:r>
              <a:rPr lang="en-US" sz="1800" spc="-10" dirty="0">
                <a:latin typeface="Microsoft Sans Serif"/>
                <a:cs typeface="Microsoft Sans Serif"/>
              </a:rPr>
              <a:t>substring</a:t>
            </a:r>
            <a:r>
              <a:rPr lang="en-US" sz="1800" spc="-105" dirty="0">
                <a:latin typeface="Microsoft Sans Serif"/>
                <a:cs typeface="Microsoft Sans Serif"/>
              </a:rPr>
              <a:t> </a:t>
            </a:r>
            <a:r>
              <a:rPr lang="en-US" sz="1800" spc="-25" dirty="0">
                <a:latin typeface="Microsoft Sans Serif"/>
                <a:cs typeface="Microsoft Sans Serif"/>
              </a:rPr>
              <a:t>F9 </a:t>
            </a:r>
            <a:r>
              <a:rPr lang="en-US" sz="1800" spc="-10" dirty="0">
                <a:latin typeface="Microsoft Sans Serif"/>
                <a:cs typeface="Microsoft Sans Serif"/>
              </a:rPr>
              <a:t>v1.1.</a:t>
            </a:r>
            <a:endParaRPr lang="en-US" sz="1800" dirty="0">
              <a:latin typeface="Microsoft Sans Serif"/>
              <a:cs typeface="Microsoft Sans Serif"/>
            </a:endParaRPr>
          </a:p>
        </p:txBody>
      </p:sp>
      <p:pic>
        <p:nvPicPr>
          <p:cNvPr id="8" name="Imagen 7">
            <a:extLst>
              <a:ext uri="{FF2B5EF4-FFF2-40B4-BE49-F238E27FC236}">
                <a16:creationId xmlns:a16="http://schemas.microsoft.com/office/drawing/2014/main" id="{73D8A170-FE1D-E22A-2F2F-F268FC66A474}"/>
              </a:ext>
            </a:extLst>
          </p:cNvPr>
          <p:cNvPicPr>
            <a:picLocks noChangeAspect="1"/>
          </p:cNvPicPr>
          <p:nvPr/>
        </p:nvPicPr>
        <p:blipFill>
          <a:blip r:embed="rId3"/>
          <a:stretch>
            <a:fillRect/>
          </a:stretch>
        </p:blipFill>
        <p:spPr>
          <a:xfrm>
            <a:off x="770011" y="2376280"/>
            <a:ext cx="11037676" cy="2616952"/>
          </a:xfrm>
          <a:prstGeom prst="rect">
            <a:avLst/>
          </a:prstGeom>
        </p:spPr>
      </p:pic>
      <p:graphicFrame>
        <p:nvGraphicFramePr>
          <p:cNvPr id="9" name="Tabla 8">
            <a:extLst>
              <a:ext uri="{FF2B5EF4-FFF2-40B4-BE49-F238E27FC236}">
                <a16:creationId xmlns:a16="http://schemas.microsoft.com/office/drawing/2014/main" id="{2092E22B-9147-D666-44FB-A14E2662804E}"/>
              </a:ext>
            </a:extLst>
          </p:cNvPr>
          <p:cNvGraphicFramePr>
            <a:graphicFrameLocks noGrp="1"/>
          </p:cNvGraphicFramePr>
          <p:nvPr>
            <p:extLst>
              <p:ext uri="{D42A27DB-BD31-4B8C-83A1-F6EECF244321}">
                <p14:modId xmlns:p14="http://schemas.microsoft.com/office/powerpoint/2010/main" val="237151936"/>
              </p:ext>
            </p:extLst>
          </p:nvPr>
        </p:nvGraphicFramePr>
        <p:xfrm>
          <a:off x="385004" y="1499008"/>
          <a:ext cx="4604439" cy="731520"/>
        </p:xfrm>
        <a:graphic>
          <a:graphicData uri="http://schemas.openxmlformats.org/drawingml/2006/table">
            <a:tbl>
              <a:tblPr/>
              <a:tblGrid>
                <a:gridCol w="4604439">
                  <a:extLst>
                    <a:ext uri="{9D8B030D-6E8A-4147-A177-3AD203B41FA5}">
                      <a16:colId xmlns:a16="http://schemas.microsoft.com/office/drawing/2014/main" val="2102026745"/>
                    </a:ext>
                  </a:extLst>
                </a:gridCol>
              </a:tblGrid>
              <a:tr h="0">
                <a:tc>
                  <a:txBody>
                    <a:bodyPr/>
                    <a:lstStyle/>
                    <a:p>
                      <a:pPr algn="ctr" fontAlgn="ctr"/>
                      <a:r>
                        <a:rPr lang="es-ES" b="1">
                          <a:effectLst/>
                        </a:rPr>
                        <a:t>AVG(PAYLOAD_MASS__KG_)</a:t>
                      </a:r>
                    </a:p>
                  </a:txBody>
                  <a:tcPr anchor="ctr">
                    <a:lnL>
                      <a:noFill/>
                    </a:lnL>
                    <a:lnR>
                      <a:noFill/>
                    </a:lnR>
                    <a:lnT>
                      <a:noFill/>
                    </a:lnT>
                    <a:lnB>
                      <a:noFill/>
                    </a:lnB>
                    <a:noFill/>
                  </a:tcPr>
                </a:tc>
                <a:extLst>
                  <a:ext uri="{0D108BD9-81ED-4DB2-BD59-A6C34878D82A}">
                    <a16:rowId xmlns:a16="http://schemas.microsoft.com/office/drawing/2014/main" val="3266714693"/>
                  </a:ext>
                </a:extLst>
              </a:tr>
              <a:tr h="0">
                <a:tc>
                  <a:txBody>
                    <a:bodyPr/>
                    <a:lstStyle/>
                    <a:p>
                      <a:pPr algn="ctr" fontAlgn="ctr"/>
                      <a:r>
                        <a:rPr lang="es-ES" dirty="0">
                          <a:effectLst/>
                        </a:rPr>
                        <a:t>2928.4</a:t>
                      </a:r>
                    </a:p>
                  </a:txBody>
                  <a:tcPr anchor="ctr">
                    <a:lnL>
                      <a:noFill/>
                    </a:lnL>
                    <a:lnR>
                      <a:noFill/>
                    </a:lnR>
                    <a:lnT>
                      <a:noFill/>
                    </a:lnT>
                    <a:lnB>
                      <a:noFill/>
                    </a:lnB>
                    <a:noFill/>
                  </a:tcPr>
                </a:tc>
                <a:extLst>
                  <a:ext uri="{0D108BD9-81ED-4DB2-BD59-A6C34878D82A}">
                    <a16:rowId xmlns:a16="http://schemas.microsoft.com/office/drawing/2014/main" val="3071184156"/>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uadroTexto 5">
            <a:extLst>
              <a:ext uri="{FF2B5EF4-FFF2-40B4-BE49-F238E27FC236}">
                <a16:creationId xmlns:a16="http://schemas.microsoft.com/office/drawing/2014/main" id="{6E86D23D-978C-5516-FA3F-B12978A86C10}"/>
              </a:ext>
            </a:extLst>
          </p:cNvPr>
          <p:cNvSpPr txBox="1"/>
          <p:nvPr/>
        </p:nvSpPr>
        <p:spPr>
          <a:xfrm>
            <a:off x="635370" y="5312167"/>
            <a:ext cx="10921259" cy="914225"/>
          </a:xfrm>
          <a:prstGeom prst="rect">
            <a:avLst/>
          </a:prstGeom>
          <a:noFill/>
        </p:spPr>
        <p:txBody>
          <a:bodyPr wrap="square">
            <a:spAutoFit/>
          </a:bodyPr>
          <a:lstStyle/>
          <a:p>
            <a:pPr marL="12700" marR="710565">
              <a:lnSpc>
                <a:spcPts val="2100"/>
              </a:lnSpc>
            </a:pPr>
            <a:r>
              <a:rPr lang="en-US" sz="1800" dirty="0">
                <a:latin typeface="Microsoft Sans Serif"/>
                <a:cs typeface="Microsoft Sans Serif"/>
              </a:rPr>
              <a:t>We</a:t>
            </a:r>
            <a:r>
              <a:rPr lang="en-US" sz="1800" spc="-35" dirty="0">
                <a:latin typeface="Microsoft Sans Serif"/>
                <a:cs typeface="Microsoft Sans Serif"/>
              </a:rPr>
              <a:t> </a:t>
            </a:r>
            <a:r>
              <a:rPr lang="en-US" sz="1800" spc="-40" dirty="0">
                <a:latin typeface="Microsoft Sans Serif"/>
                <a:cs typeface="Microsoft Sans Serif"/>
              </a:rPr>
              <a:t>select</a:t>
            </a:r>
            <a:r>
              <a:rPr lang="en-US" sz="1800" spc="-80" dirty="0">
                <a:latin typeface="Microsoft Sans Serif"/>
                <a:cs typeface="Microsoft Sans Serif"/>
              </a:rPr>
              <a:t> </a:t>
            </a:r>
            <a:r>
              <a:rPr lang="en-US" sz="1800" dirty="0">
                <a:latin typeface="Microsoft Sans Serif"/>
                <a:cs typeface="Microsoft Sans Serif"/>
              </a:rPr>
              <a:t>the</a:t>
            </a:r>
            <a:r>
              <a:rPr lang="en-US" sz="1800" spc="-30" dirty="0">
                <a:latin typeface="Microsoft Sans Serif"/>
                <a:cs typeface="Microsoft Sans Serif"/>
              </a:rPr>
              <a:t> </a:t>
            </a:r>
            <a:r>
              <a:rPr lang="en-US" sz="1800" dirty="0">
                <a:latin typeface="Microsoft Sans Serif"/>
                <a:cs typeface="Microsoft Sans Serif"/>
              </a:rPr>
              <a:t>oldest</a:t>
            </a:r>
            <a:r>
              <a:rPr lang="en-US" sz="1800" spc="-85" dirty="0">
                <a:latin typeface="Microsoft Sans Serif"/>
                <a:cs typeface="Microsoft Sans Serif"/>
              </a:rPr>
              <a:t> </a:t>
            </a:r>
            <a:r>
              <a:rPr lang="en-US" sz="1800" spc="-45" dirty="0">
                <a:latin typeface="Microsoft Sans Serif"/>
                <a:cs typeface="Microsoft Sans Serif"/>
              </a:rPr>
              <a:t>successful </a:t>
            </a:r>
            <a:r>
              <a:rPr lang="en-US" sz="1800" spc="-10" dirty="0">
                <a:latin typeface="Microsoft Sans Serif"/>
                <a:cs typeface="Microsoft Sans Serif"/>
              </a:rPr>
              <a:t>landing.</a:t>
            </a:r>
            <a:endParaRPr lang="en-US" sz="1800" dirty="0">
              <a:latin typeface="Microsoft Sans Serif"/>
              <a:cs typeface="Microsoft Sans Serif"/>
            </a:endParaRPr>
          </a:p>
          <a:p>
            <a:pPr marL="12700" marR="5080">
              <a:lnSpc>
                <a:spcPts val="2180"/>
              </a:lnSpc>
              <a:spcBef>
                <a:spcPts val="15"/>
              </a:spcBef>
            </a:pPr>
            <a:r>
              <a:rPr lang="en-US" sz="1800" spc="-215" dirty="0">
                <a:latin typeface="Microsoft Sans Serif"/>
                <a:cs typeface="Microsoft Sans Serif"/>
              </a:rPr>
              <a:t>WHERE</a:t>
            </a:r>
            <a:r>
              <a:rPr lang="en-US" sz="1800" spc="-90" dirty="0">
                <a:latin typeface="Microsoft Sans Serif"/>
                <a:cs typeface="Microsoft Sans Serif"/>
              </a:rPr>
              <a:t> </a:t>
            </a:r>
            <a:r>
              <a:rPr lang="en-US" sz="1800" spc="-65" dirty="0">
                <a:latin typeface="Microsoft Sans Serif"/>
                <a:cs typeface="Microsoft Sans Serif"/>
              </a:rPr>
              <a:t>clause</a:t>
            </a:r>
            <a:r>
              <a:rPr lang="en-US" sz="1800" spc="-45" dirty="0">
                <a:latin typeface="Microsoft Sans Serif"/>
                <a:cs typeface="Microsoft Sans Serif"/>
              </a:rPr>
              <a:t> </a:t>
            </a:r>
            <a:r>
              <a:rPr lang="en-US" sz="1800" dirty="0">
                <a:latin typeface="Microsoft Sans Serif"/>
                <a:cs typeface="Microsoft Sans Serif"/>
              </a:rPr>
              <a:t>filters</a:t>
            </a:r>
            <a:r>
              <a:rPr lang="en-US" sz="1800" spc="-10" dirty="0">
                <a:latin typeface="Microsoft Sans Serif"/>
                <a:cs typeface="Microsoft Sans Serif"/>
              </a:rPr>
              <a:t> </a:t>
            </a:r>
            <a:r>
              <a:rPr lang="en-US" sz="1800" spc="-35" dirty="0">
                <a:latin typeface="Microsoft Sans Serif"/>
                <a:cs typeface="Microsoft Sans Serif"/>
              </a:rPr>
              <a:t>dataset</a:t>
            </a:r>
            <a:r>
              <a:rPr lang="en-US" sz="1800" spc="-90" dirty="0">
                <a:latin typeface="Microsoft Sans Serif"/>
                <a:cs typeface="Microsoft Sans Serif"/>
              </a:rPr>
              <a:t> </a:t>
            </a:r>
            <a:r>
              <a:rPr lang="en-US" sz="1800" dirty="0">
                <a:latin typeface="Microsoft Sans Serif"/>
                <a:cs typeface="Microsoft Sans Serif"/>
              </a:rPr>
              <a:t>to</a:t>
            </a:r>
            <a:r>
              <a:rPr lang="en-US" sz="1800" spc="10" dirty="0">
                <a:latin typeface="Microsoft Sans Serif"/>
                <a:cs typeface="Microsoft Sans Serif"/>
              </a:rPr>
              <a:t> </a:t>
            </a:r>
            <a:r>
              <a:rPr lang="en-US" sz="1800" spc="-40" dirty="0">
                <a:latin typeface="Microsoft Sans Serif"/>
                <a:cs typeface="Microsoft Sans Serif"/>
              </a:rPr>
              <a:t>keep</a:t>
            </a:r>
            <a:r>
              <a:rPr lang="en-US" sz="1800" spc="-15" dirty="0">
                <a:latin typeface="Microsoft Sans Serif"/>
                <a:cs typeface="Microsoft Sans Serif"/>
              </a:rPr>
              <a:t> </a:t>
            </a:r>
            <a:r>
              <a:rPr lang="en-US" sz="1800" spc="-20" dirty="0">
                <a:latin typeface="Microsoft Sans Serif"/>
                <a:cs typeface="Microsoft Sans Serif"/>
              </a:rPr>
              <a:t>only </a:t>
            </a:r>
            <a:r>
              <a:rPr lang="en-US" sz="1800" spc="-35" dirty="0">
                <a:latin typeface="Microsoft Sans Serif"/>
                <a:cs typeface="Microsoft Sans Serif"/>
              </a:rPr>
              <a:t>records</a:t>
            </a:r>
            <a:r>
              <a:rPr lang="en-US" sz="1800" spc="-85" dirty="0">
                <a:latin typeface="Microsoft Sans Serif"/>
                <a:cs typeface="Microsoft Sans Serif"/>
              </a:rPr>
              <a:t> </a:t>
            </a:r>
            <a:r>
              <a:rPr lang="en-US" sz="1800" spc="-40" dirty="0">
                <a:latin typeface="Microsoft Sans Serif"/>
                <a:cs typeface="Microsoft Sans Serif"/>
              </a:rPr>
              <a:t>where</a:t>
            </a:r>
            <a:r>
              <a:rPr lang="en-US" sz="1800" spc="-10" dirty="0">
                <a:latin typeface="Microsoft Sans Serif"/>
                <a:cs typeface="Microsoft Sans Serif"/>
              </a:rPr>
              <a:t> landing</a:t>
            </a:r>
            <a:r>
              <a:rPr lang="en-US" sz="1800" spc="-110" dirty="0">
                <a:latin typeface="Microsoft Sans Serif"/>
                <a:cs typeface="Microsoft Sans Serif"/>
              </a:rPr>
              <a:t> </a:t>
            </a:r>
            <a:r>
              <a:rPr lang="en-US" sz="1800" spc="-40" dirty="0">
                <a:latin typeface="Microsoft Sans Serif"/>
                <a:cs typeface="Microsoft Sans Serif"/>
              </a:rPr>
              <a:t>was</a:t>
            </a:r>
            <a:r>
              <a:rPr lang="en-US" sz="1800" spc="20" dirty="0">
                <a:latin typeface="Microsoft Sans Serif"/>
                <a:cs typeface="Microsoft Sans Serif"/>
              </a:rPr>
              <a:t> </a:t>
            </a:r>
            <a:r>
              <a:rPr lang="en-US" sz="1800" spc="-75" dirty="0">
                <a:latin typeface="Microsoft Sans Serif"/>
                <a:cs typeface="Microsoft Sans Serif"/>
              </a:rPr>
              <a:t>successful.</a:t>
            </a:r>
            <a:r>
              <a:rPr lang="en-US" sz="1800" spc="-145" dirty="0">
                <a:latin typeface="Microsoft Sans Serif"/>
                <a:cs typeface="Microsoft Sans Serif"/>
              </a:rPr>
              <a:t> </a:t>
            </a:r>
            <a:r>
              <a:rPr lang="en-US" sz="1800" spc="-25" dirty="0">
                <a:latin typeface="Microsoft Sans Serif"/>
                <a:cs typeface="Microsoft Sans Serif"/>
              </a:rPr>
              <a:t>MIN </a:t>
            </a:r>
            <a:r>
              <a:rPr lang="en-US" sz="1800" spc="-20" dirty="0">
                <a:latin typeface="Microsoft Sans Serif"/>
                <a:cs typeface="Microsoft Sans Serif"/>
              </a:rPr>
              <a:t>function</a:t>
            </a:r>
            <a:r>
              <a:rPr lang="en-US" spc="-20" dirty="0">
                <a:latin typeface="Microsoft Sans Serif"/>
                <a:cs typeface="Microsoft Sans Serif"/>
              </a:rPr>
              <a:t> to select </a:t>
            </a:r>
            <a:r>
              <a:rPr lang="en-US" sz="1800" dirty="0">
                <a:latin typeface="Microsoft Sans Serif"/>
                <a:cs typeface="Microsoft Sans Serif"/>
              </a:rPr>
              <a:t>the</a:t>
            </a:r>
            <a:r>
              <a:rPr lang="en-US" sz="1800" spc="-10" dirty="0">
                <a:latin typeface="Microsoft Sans Serif"/>
                <a:cs typeface="Microsoft Sans Serif"/>
              </a:rPr>
              <a:t> </a:t>
            </a:r>
            <a:r>
              <a:rPr lang="en-US" sz="1800" dirty="0">
                <a:latin typeface="Microsoft Sans Serif"/>
                <a:cs typeface="Microsoft Sans Serif"/>
              </a:rPr>
              <a:t>oldest</a:t>
            </a:r>
            <a:r>
              <a:rPr lang="en-US" sz="1800" spc="-65" dirty="0">
                <a:latin typeface="Microsoft Sans Serif"/>
                <a:cs typeface="Microsoft Sans Serif"/>
              </a:rPr>
              <a:t> </a:t>
            </a:r>
            <a:r>
              <a:rPr lang="en-US" sz="1800" spc="-10" dirty="0">
                <a:latin typeface="Microsoft Sans Serif"/>
                <a:cs typeface="Microsoft Sans Serif"/>
              </a:rPr>
              <a:t>date</a:t>
            </a:r>
            <a:endParaRPr lang="es-ES" dirty="0"/>
          </a:p>
        </p:txBody>
      </p:sp>
      <p:pic>
        <p:nvPicPr>
          <p:cNvPr id="8" name="Imagen 7">
            <a:extLst>
              <a:ext uri="{FF2B5EF4-FFF2-40B4-BE49-F238E27FC236}">
                <a16:creationId xmlns:a16="http://schemas.microsoft.com/office/drawing/2014/main" id="{09456ADA-9DD9-6C7D-2786-21F8A994C9EF}"/>
              </a:ext>
            </a:extLst>
          </p:cNvPr>
          <p:cNvPicPr>
            <a:picLocks noChangeAspect="1"/>
          </p:cNvPicPr>
          <p:nvPr/>
        </p:nvPicPr>
        <p:blipFill>
          <a:blip r:embed="rId3"/>
          <a:stretch>
            <a:fillRect/>
          </a:stretch>
        </p:blipFill>
        <p:spPr>
          <a:xfrm>
            <a:off x="635369" y="2300287"/>
            <a:ext cx="10921259" cy="2811061"/>
          </a:xfrm>
          <a:prstGeom prst="rect">
            <a:avLst/>
          </a:prstGeom>
        </p:spPr>
      </p:pic>
      <p:graphicFrame>
        <p:nvGraphicFramePr>
          <p:cNvPr id="9" name="Tabla 8">
            <a:extLst>
              <a:ext uri="{FF2B5EF4-FFF2-40B4-BE49-F238E27FC236}">
                <a16:creationId xmlns:a16="http://schemas.microsoft.com/office/drawing/2014/main" id="{1A03EE1D-57E5-A5C2-2682-28CCA1EBCFFC}"/>
              </a:ext>
            </a:extLst>
          </p:cNvPr>
          <p:cNvGraphicFramePr>
            <a:graphicFrameLocks noGrp="1"/>
          </p:cNvGraphicFramePr>
          <p:nvPr>
            <p:extLst>
              <p:ext uri="{D42A27DB-BD31-4B8C-83A1-F6EECF244321}">
                <p14:modId xmlns:p14="http://schemas.microsoft.com/office/powerpoint/2010/main" val="854585458"/>
              </p:ext>
            </p:extLst>
          </p:nvPr>
        </p:nvGraphicFramePr>
        <p:xfrm>
          <a:off x="635370" y="1468358"/>
          <a:ext cx="3634409" cy="731520"/>
        </p:xfrm>
        <a:graphic>
          <a:graphicData uri="http://schemas.openxmlformats.org/drawingml/2006/table">
            <a:tbl>
              <a:tblPr/>
              <a:tblGrid>
                <a:gridCol w="3634409">
                  <a:extLst>
                    <a:ext uri="{9D8B030D-6E8A-4147-A177-3AD203B41FA5}">
                      <a16:colId xmlns:a16="http://schemas.microsoft.com/office/drawing/2014/main" val="4051754166"/>
                    </a:ext>
                  </a:extLst>
                </a:gridCol>
              </a:tblGrid>
              <a:tr h="0">
                <a:tc>
                  <a:txBody>
                    <a:bodyPr/>
                    <a:lstStyle/>
                    <a:p>
                      <a:pPr algn="ctr" fontAlgn="ctr"/>
                      <a:r>
                        <a:rPr lang="es-ES" b="1">
                          <a:effectLst/>
                        </a:rPr>
                        <a:t>MIN(DATE)</a:t>
                      </a:r>
                    </a:p>
                  </a:txBody>
                  <a:tcPr anchor="ctr">
                    <a:lnL>
                      <a:noFill/>
                    </a:lnL>
                    <a:lnR>
                      <a:noFill/>
                    </a:lnR>
                    <a:lnT>
                      <a:noFill/>
                    </a:lnT>
                    <a:lnB>
                      <a:noFill/>
                    </a:lnB>
                    <a:solidFill>
                      <a:srgbClr val="FFFFFF"/>
                    </a:solidFill>
                  </a:tcPr>
                </a:tc>
                <a:extLst>
                  <a:ext uri="{0D108BD9-81ED-4DB2-BD59-A6C34878D82A}">
                    <a16:rowId xmlns:a16="http://schemas.microsoft.com/office/drawing/2014/main" val="682260868"/>
                  </a:ext>
                </a:extLst>
              </a:tr>
              <a:tr h="0">
                <a:tc>
                  <a:txBody>
                    <a:bodyPr/>
                    <a:lstStyle/>
                    <a:p>
                      <a:pPr algn="ctr" fontAlgn="ctr"/>
                      <a:r>
                        <a:rPr lang="es-ES" dirty="0">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3217828858"/>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CuadroTexto 2">
            <a:extLst>
              <a:ext uri="{FF2B5EF4-FFF2-40B4-BE49-F238E27FC236}">
                <a16:creationId xmlns:a16="http://schemas.microsoft.com/office/drawing/2014/main" id="{4AB3262E-CB00-F75F-3609-06D4EF0F9904}"/>
              </a:ext>
            </a:extLst>
          </p:cNvPr>
          <p:cNvSpPr txBox="1"/>
          <p:nvPr/>
        </p:nvSpPr>
        <p:spPr>
          <a:xfrm>
            <a:off x="633337" y="5815492"/>
            <a:ext cx="10788653" cy="646331"/>
          </a:xfrm>
          <a:prstGeom prst="rect">
            <a:avLst/>
          </a:prstGeom>
          <a:noFill/>
        </p:spPr>
        <p:txBody>
          <a:bodyPr wrap="square">
            <a:spAutoFit/>
          </a:bodyPr>
          <a:lstStyle/>
          <a:p>
            <a:pPr marL="12700" marR="5080">
              <a:lnSpc>
                <a:spcPct val="99700"/>
              </a:lnSpc>
            </a:pPr>
            <a:r>
              <a:rPr lang="en-US" dirty="0">
                <a:latin typeface="Microsoft Sans Serif"/>
                <a:cs typeface="Microsoft Sans Serif"/>
              </a:rPr>
              <a:t>The</a:t>
            </a:r>
            <a:r>
              <a:rPr lang="en-US" spc="-45" dirty="0">
                <a:latin typeface="Microsoft Sans Serif"/>
                <a:cs typeface="Microsoft Sans Serif"/>
              </a:rPr>
              <a:t> </a:t>
            </a:r>
            <a:r>
              <a:rPr lang="en-US" dirty="0">
                <a:latin typeface="Microsoft Sans Serif"/>
                <a:cs typeface="Microsoft Sans Serif"/>
              </a:rPr>
              <a:t>booster</a:t>
            </a:r>
            <a:r>
              <a:rPr lang="en-US" spc="-65" dirty="0">
                <a:latin typeface="Microsoft Sans Serif"/>
                <a:cs typeface="Microsoft Sans Serif"/>
              </a:rPr>
              <a:t> </a:t>
            </a:r>
            <a:r>
              <a:rPr lang="en-US" spc="-30" dirty="0">
                <a:latin typeface="Microsoft Sans Serif"/>
                <a:cs typeface="Microsoft Sans Serif"/>
              </a:rPr>
              <a:t>version</a:t>
            </a:r>
            <a:r>
              <a:rPr lang="en-US" spc="-35" dirty="0">
                <a:latin typeface="Microsoft Sans Serif"/>
                <a:cs typeface="Microsoft Sans Serif"/>
              </a:rPr>
              <a:t> </a:t>
            </a:r>
            <a:r>
              <a:rPr lang="en-US" spc="-40" dirty="0">
                <a:latin typeface="Microsoft Sans Serif"/>
                <a:cs typeface="Microsoft Sans Serif"/>
              </a:rPr>
              <a:t>where</a:t>
            </a:r>
            <a:r>
              <a:rPr lang="en-US" spc="-45" dirty="0">
                <a:latin typeface="Microsoft Sans Serif"/>
                <a:cs typeface="Microsoft Sans Serif"/>
              </a:rPr>
              <a:t> </a:t>
            </a:r>
            <a:r>
              <a:rPr lang="en-US" spc="-10" dirty="0">
                <a:latin typeface="Microsoft Sans Serif"/>
                <a:cs typeface="Microsoft Sans Serif"/>
              </a:rPr>
              <a:t>landing </a:t>
            </a:r>
            <a:r>
              <a:rPr lang="en-US" spc="-80" dirty="0">
                <a:latin typeface="Microsoft Sans Serif"/>
                <a:cs typeface="Microsoft Sans Serif"/>
              </a:rPr>
              <a:t>was</a:t>
            </a:r>
            <a:r>
              <a:rPr lang="en-US" spc="-40" dirty="0">
                <a:latin typeface="Microsoft Sans Serif"/>
                <a:cs typeface="Microsoft Sans Serif"/>
              </a:rPr>
              <a:t> </a:t>
            </a:r>
            <a:r>
              <a:rPr lang="en-US" spc="-65" dirty="0">
                <a:latin typeface="Microsoft Sans Serif"/>
                <a:cs typeface="Microsoft Sans Serif"/>
              </a:rPr>
              <a:t>successful</a:t>
            </a:r>
            <a:r>
              <a:rPr lang="en-US" spc="-165" dirty="0">
                <a:latin typeface="Microsoft Sans Serif"/>
                <a:cs typeface="Microsoft Sans Serif"/>
              </a:rPr>
              <a:t> </a:t>
            </a:r>
            <a:r>
              <a:rPr lang="en-US" sz="1800" spc="-25" dirty="0" err="1">
                <a:latin typeface="Microsoft Sans Serif"/>
                <a:cs typeface="Microsoft Sans Serif"/>
              </a:rPr>
              <a:t>oad</a:t>
            </a:r>
            <a:r>
              <a:rPr lang="en-US" sz="1800" spc="-35" dirty="0">
                <a:latin typeface="Microsoft Sans Serif"/>
                <a:cs typeface="Microsoft Sans Serif"/>
              </a:rPr>
              <a:t> </a:t>
            </a:r>
            <a:r>
              <a:rPr lang="en-US" sz="1800" spc="-110" dirty="0">
                <a:latin typeface="Microsoft Sans Serif"/>
                <a:cs typeface="Microsoft Sans Serif"/>
              </a:rPr>
              <a:t>mass</a:t>
            </a:r>
            <a:r>
              <a:rPr lang="en-US" sz="1800" spc="-70" dirty="0">
                <a:latin typeface="Microsoft Sans Serif"/>
                <a:cs typeface="Microsoft Sans Serif"/>
              </a:rPr>
              <a:t> </a:t>
            </a:r>
            <a:r>
              <a:rPr lang="en-US" sz="1800" dirty="0">
                <a:latin typeface="Microsoft Sans Serif"/>
                <a:cs typeface="Microsoft Sans Serif"/>
              </a:rPr>
              <a:t>is</a:t>
            </a:r>
            <a:r>
              <a:rPr lang="en-US" sz="1800" spc="40" dirty="0">
                <a:latin typeface="Microsoft Sans Serif"/>
                <a:cs typeface="Microsoft Sans Serif"/>
              </a:rPr>
              <a:t> </a:t>
            </a:r>
            <a:r>
              <a:rPr lang="en-US" sz="1800" spc="-35" dirty="0">
                <a:latin typeface="Microsoft Sans Serif"/>
                <a:cs typeface="Microsoft Sans Serif"/>
              </a:rPr>
              <a:t>between</a:t>
            </a:r>
            <a:r>
              <a:rPr lang="en-US" sz="1800" spc="-55" dirty="0">
                <a:latin typeface="Microsoft Sans Serif"/>
                <a:cs typeface="Microsoft Sans Serif"/>
              </a:rPr>
              <a:t> </a:t>
            </a:r>
            <a:r>
              <a:rPr lang="en-US" sz="1800" spc="80" dirty="0">
                <a:latin typeface="Microsoft Sans Serif"/>
                <a:cs typeface="Microsoft Sans Serif"/>
              </a:rPr>
              <a:t>4000 </a:t>
            </a:r>
            <a:r>
              <a:rPr lang="en-US" sz="1800" spc="-10" dirty="0">
                <a:latin typeface="Microsoft Sans Serif"/>
                <a:cs typeface="Microsoft Sans Serif"/>
              </a:rPr>
              <a:t>and</a:t>
            </a:r>
            <a:r>
              <a:rPr lang="en-US" sz="1800" spc="-65" dirty="0">
                <a:latin typeface="Microsoft Sans Serif"/>
                <a:cs typeface="Microsoft Sans Serif"/>
              </a:rPr>
              <a:t> </a:t>
            </a:r>
            <a:r>
              <a:rPr lang="en-US" sz="1800" spc="100" dirty="0">
                <a:latin typeface="Microsoft Sans Serif"/>
                <a:cs typeface="Microsoft Sans Serif"/>
              </a:rPr>
              <a:t>6000</a:t>
            </a:r>
            <a:r>
              <a:rPr lang="en-US" sz="1800" spc="-70" dirty="0">
                <a:latin typeface="Microsoft Sans Serif"/>
                <a:cs typeface="Microsoft Sans Serif"/>
              </a:rPr>
              <a:t> </a:t>
            </a:r>
            <a:r>
              <a:rPr lang="en-US" sz="1800" dirty="0">
                <a:latin typeface="Microsoft Sans Serif"/>
                <a:cs typeface="Microsoft Sans Serif"/>
              </a:rPr>
              <a:t>kg.</a:t>
            </a:r>
            <a:r>
              <a:rPr lang="en-US" sz="1800" spc="-20" dirty="0">
                <a:latin typeface="Microsoft Sans Serif"/>
                <a:cs typeface="Microsoft Sans Serif"/>
              </a:rPr>
              <a:t> </a:t>
            </a:r>
            <a:r>
              <a:rPr lang="en-US" sz="1800" spc="-95" dirty="0">
                <a:latin typeface="Microsoft Sans Serif"/>
                <a:cs typeface="Microsoft Sans Serif"/>
              </a:rPr>
              <a:t>The</a:t>
            </a:r>
            <a:r>
              <a:rPr lang="en-US" sz="1800" spc="20" dirty="0">
                <a:latin typeface="Microsoft Sans Serif"/>
                <a:cs typeface="Microsoft Sans Serif"/>
              </a:rPr>
              <a:t> </a:t>
            </a:r>
            <a:r>
              <a:rPr lang="en-US" sz="1800" spc="-220" dirty="0">
                <a:latin typeface="Microsoft Sans Serif"/>
                <a:cs typeface="Microsoft Sans Serif"/>
              </a:rPr>
              <a:t>WHERE</a:t>
            </a:r>
            <a:r>
              <a:rPr lang="en-US" sz="1800" spc="-15" dirty="0">
                <a:latin typeface="Microsoft Sans Serif"/>
                <a:cs typeface="Microsoft Sans Serif"/>
              </a:rPr>
              <a:t> </a:t>
            </a:r>
            <a:r>
              <a:rPr lang="en-US" sz="1800" spc="-10" dirty="0">
                <a:latin typeface="Microsoft Sans Serif"/>
                <a:cs typeface="Microsoft Sans Serif"/>
              </a:rPr>
              <a:t>and</a:t>
            </a:r>
            <a:r>
              <a:rPr lang="en-US" sz="1800" spc="-20" dirty="0">
                <a:latin typeface="Microsoft Sans Serif"/>
                <a:cs typeface="Microsoft Sans Serif"/>
              </a:rPr>
              <a:t> </a:t>
            </a:r>
            <a:r>
              <a:rPr lang="en-US" sz="1800" spc="-75" dirty="0" err="1">
                <a:latin typeface="Microsoft Sans Serif"/>
                <a:cs typeface="Microsoft Sans Serif"/>
              </a:rPr>
              <a:t>AND</a:t>
            </a:r>
            <a:r>
              <a:rPr lang="en-US" sz="1800" spc="-20" dirty="0">
                <a:latin typeface="Microsoft Sans Serif"/>
                <a:cs typeface="Microsoft Sans Serif"/>
              </a:rPr>
              <a:t> </a:t>
            </a:r>
            <a:r>
              <a:rPr lang="en-US" sz="1800" dirty="0">
                <a:latin typeface="Microsoft Sans Serif"/>
                <a:cs typeface="Microsoft Sans Serif"/>
              </a:rPr>
              <a:t>filter</a:t>
            </a:r>
            <a:r>
              <a:rPr lang="en-US" sz="1800" spc="-5" dirty="0">
                <a:latin typeface="Microsoft Sans Serif"/>
                <a:cs typeface="Microsoft Sans Serif"/>
              </a:rPr>
              <a:t> </a:t>
            </a:r>
            <a:r>
              <a:rPr lang="en-US" sz="1800" spc="-25" dirty="0">
                <a:latin typeface="Microsoft Sans Serif"/>
                <a:cs typeface="Microsoft Sans Serif"/>
              </a:rPr>
              <a:t>the </a:t>
            </a:r>
            <a:r>
              <a:rPr lang="en-US" sz="1800" spc="-10" dirty="0">
                <a:latin typeface="Microsoft Sans Serif"/>
                <a:cs typeface="Microsoft Sans Serif"/>
              </a:rPr>
              <a:t>dataset.</a:t>
            </a:r>
            <a:endParaRPr lang="en-US" sz="1800" dirty="0">
              <a:latin typeface="Microsoft Sans Serif"/>
              <a:cs typeface="Microsoft Sans Serif"/>
            </a:endParaRPr>
          </a:p>
        </p:txBody>
      </p:sp>
      <p:graphicFrame>
        <p:nvGraphicFramePr>
          <p:cNvPr id="6" name="Tabla 5">
            <a:extLst>
              <a:ext uri="{FF2B5EF4-FFF2-40B4-BE49-F238E27FC236}">
                <a16:creationId xmlns:a16="http://schemas.microsoft.com/office/drawing/2014/main" id="{A4D7E747-FBF4-08AD-DB06-E57B6ED0F6DF}"/>
              </a:ext>
            </a:extLst>
          </p:cNvPr>
          <p:cNvGraphicFramePr>
            <a:graphicFrameLocks noGrp="1"/>
          </p:cNvGraphicFramePr>
          <p:nvPr>
            <p:extLst>
              <p:ext uri="{D42A27DB-BD31-4B8C-83A1-F6EECF244321}">
                <p14:modId xmlns:p14="http://schemas.microsoft.com/office/powerpoint/2010/main" val="3367629254"/>
              </p:ext>
            </p:extLst>
          </p:nvPr>
        </p:nvGraphicFramePr>
        <p:xfrm>
          <a:off x="633337" y="1600200"/>
          <a:ext cx="2441713" cy="1828800"/>
        </p:xfrm>
        <a:graphic>
          <a:graphicData uri="http://schemas.openxmlformats.org/drawingml/2006/table">
            <a:tbl>
              <a:tblPr/>
              <a:tblGrid>
                <a:gridCol w="2441713">
                  <a:extLst>
                    <a:ext uri="{9D8B030D-6E8A-4147-A177-3AD203B41FA5}">
                      <a16:colId xmlns:a16="http://schemas.microsoft.com/office/drawing/2014/main" val="617273107"/>
                    </a:ext>
                  </a:extLst>
                </a:gridCol>
              </a:tblGrid>
              <a:tr h="0">
                <a:tc>
                  <a:txBody>
                    <a:bodyPr/>
                    <a:lstStyle/>
                    <a:p>
                      <a:pPr algn="r" fontAlgn="ctr"/>
                      <a:r>
                        <a:rPr lang="es-ES" b="1">
                          <a:effectLst/>
                        </a:rPr>
                        <a:t>Payload</a:t>
                      </a:r>
                    </a:p>
                  </a:txBody>
                  <a:tcPr anchor="ctr">
                    <a:lnL>
                      <a:noFill/>
                    </a:lnL>
                    <a:lnR>
                      <a:noFill/>
                    </a:lnR>
                    <a:lnT>
                      <a:noFill/>
                    </a:lnT>
                    <a:lnB>
                      <a:noFill/>
                    </a:lnB>
                    <a:noFill/>
                  </a:tcPr>
                </a:tc>
                <a:extLst>
                  <a:ext uri="{0D108BD9-81ED-4DB2-BD59-A6C34878D82A}">
                    <a16:rowId xmlns:a16="http://schemas.microsoft.com/office/drawing/2014/main" val="2207178424"/>
                  </a:ext>
                </a:extLst>
              </a:tr>
              <a:tr h="0">
                <a:tc>
                  <a:txBody>
                    <a:bodyPr/>
                    <a:lstStyle/>
                    <a:p>
                      <a:pPr algn="r" fontAlgn="ctr"/>
                      <a:r>
                        <a:rPr lang="es-ES">
                          <a:effectLst/>
                        </a:rPr>
                        <a:t>JCSAT-14</a:t>
                      </a:r>
                    </a:p>
                  </a:txBody>
                  <a:tcPr anchor="ctr">
                    <a:lnL>
                      <a:noFill/>
                    </a:lnL>
                    <a:lnR>
                      <a:noFill/>
                    </a:lnR>
                    <a:lnT>
                      <a:noFill/>
                    </a:lnT>
                    <a:lnB>
                      <a:noFill/>
                    </a:lnB>
                    <a:noFill/>
                  </a:tcPr>
                </a:tc>
                <a:extLst>
                  <a:ext uri="{0D108BD9-81ED-4DB2-BD59-A6C34878D82A}">
                    <a16:rowId xmlns:a16="http://schemas.microsoft.com/office/drawing/2014/main" val="2463148566"/>
                  </a:ext>
                </a:extLst>
              </a:tr>
              <a:tr h="0">
                <a:tc>
                  <a:txBody>
                    <a:bodyPr/>
                    <a:lstStyle/>
                    <a:p>
                      <a:pPr algn="r" fontAlgn="ctr"/>
                      <a:r>
                        <a:rPr lang="es-ES">
                          <a:effectLst/>
                        </a:rPr>
                        <a:t>JCSAT-16</a:t>
                      </a:r>
                    </a:p>
                  </a:txBody>
                  <a:tcPr anchor="ctr">
                    <a:lnL>
                      <a:noFill/>
                    </a:lnL>
                    <a:lnR>
                      <a:noFill/>
                    </a:lnR>
                    <a:lnT>
                      <a:noFill/>
                    </a:lnT>
                    <a:lnB>
                      <a:noFill/>
                    </a:lnB>
                    <a:noFill/>
                  </a:tcPr>
                </a:tc>
                <a:extLst>
                  <a:ext uri="{0D108BD9-81ED-4DB2-BD59-A6C34878D82A}">
                    <a16:rowId xmlns:a16="http://schemas.microsoft.com/office/drawing/2014/main" val="757264262"/>
                  </a:ext>
                </a:extLst>
              </a:tr>
              <a:tr h="0">
                <a:tc>
                  <a:txBody>
                    <a:bodyPr/>
                    <a:lstStyle/>
                    <a:p>
                      <a:pPr algn="r" fontAlgn="ctr"/>
                      <a:r>
                        <a:rPr lang="es-ES">
                          <a:effectLst/>
                        </a:rPr>
                        <a:t>SES-10</a:t>
                      </a:r>
                    </a:p>
                  </a:txBody>
                  <a:tcPr anchor="ctr">
                    <a:lnL>
                      <a:noFill/>
                    </a:lnL>
                    <a:lnR>
                      <a:noFill/>
                    </a:lnR>
                    <a:lnT>
                      <a:noFill/>
                    </a:lnT>
                    <a:lnB>
                      <a:noFill/>
                    </a:lnB>
                    <a:noFill/>
                  </a:tcPr>
                </a:tc>
                <a:extLst>
                  <a:ext uri="{0D108BD9-81ED-4DB2-BD59-A6C34878D82A}">
                    <a16:rowId xmlns:a16="http://schemas.microsoft.com/office/drawing/2014/main" val="527219327"/>
                  </a:ext>
                </a:extLst>
              </a:tr>
              <a:tr h="0">
                <a:tc>
                  <a:txBody>
                    <a:bodyPr/>
                    <a:lstStyle/>
                    <a:p>
                      <a:pPr algn="r" fontAlgn="ctr"/>
                      <a:r>
                        <a:rPr lang="es-ES" dirty="0">
                          <a:effectLst/>
                        </a:rPr>
                        <a:t>SES-11 / EchoStar 105</a:t>
                      </a:r>
                    </a:p>
                  </a:txBody>
                  <a:tcPr anchor="ctr">
                    <a:lnL>
                      <a:noFill/>
                    </a:lnL>
                    <a:lnR>
                      <a:noFill/>
                    </a:lnR>
                    <a:lnT>
                      <a:noFill/>
                    </a:lnT>
                    <a:lnB>
                      <a:noFill/>
                    </a:lnB>
                    <a:noFill/>
                  </a:tcPr>
                </a:tc>
                <a:extLst>
                  <a:ext uri="{0D108BD9-81ED-4DB2-BD59-A6C34878D82A}">
                    <a16:rowId xmlns:a16="http://schemas.microsoft.com/office/drawing/2014/main" val="3005789772"/>
                  </a:ext>
                </a:extLst>
              </a:tr>
            </a:tbl>
          </a:graphicData>
        </a:graphic>
      </p:graphicFrame>
      <p:pic>
        <p:nvPicPr>
          <p:cNvPr id="9" name="Imagen 8">
            <a:extLst>
              <a:ext uri="{FF2B5EF4-FFF2-40B4-BE49-F238E27FC236}">
                <a16:creationId xmlns:a16="http://schemas.microsoft.com/office/drawing/2014/main" id="{62851300-3EDC-7667-C900-369137389077}"/>
              </a:ext>
            </a:extLst>
          </p:cNvPr>
          <p:cNvPicPr>
            <a:picLocks noChangeAspect="1"/>
          </p:cNvPicPr>
          <p:nvPr/>
        </p:nvPicPr>
        <p:blipFill>
          <a:blip r:embed="rId3"/>
          <a:stretch>
            <a:fillRect/>
          </a:stretch>
        </p:blipFill>
        <p:spPr>
          <a:xfrm>
            <a:off x="3738638" y="1990725"/>
            <a:ext cx="7820025" cy="28765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object 2">
            <a:extLst>
              <a:ext uri="{FF2B5EF4-FFF2-40B4-BE49-F238E27FC236}">
                <a16:creationId xmlns:a16="http://schemas.microsoft.com/office/drawing/2014/main" id="{F6F9D8C4-5D99-F916-1A5D-4BA06D571621}"/>
              </a:ext>
            </a:extLst>
          </p:cNvPr>
          <p:cNvSpPr txBox="1"/>
          <p:nvPr/>
        </p:nvSpPr>
        <p:spPr>
          <a:xfrm>
            <a:off x="1038542" y="1416104"/>
            <a:ext cx="6156325" cy="4855845"/>
          </a:xfrm>
          <a:prstGeom prst="rect">
            <a:avLst/>
          </a:prstGeom>
        </p:spPr>
        <p:txBody>
          <a:bodyPr vert="horz" wrap="square" lIns="0" tIns="203200" rIns="0" bIns="0" rtlCol="0">
            <a:spAutoFit/>
          </a:bodyPr>
          <a:lstStyle/>
          <a:p>
            <a:pPr marL="240665" indent="-227965">
              <a:lnSpc>
                <a:spcPct val="100000"/>
              </a:lnSpc>
              <a:spcBef>
                <a:spcPts val="1600"/>
              </a:spcBef>
              <a:buFont typeface="Arial"/>
              <a:buChar char="•"/>
              <a:tabLst>
                <a:tab pos="240665" algn="l"/>
              </a:tabLst>
            </a:pPr>
            <a:r>
              <a:rPr lang="es-ES" sz="2150" spc="-10" dirty="0">
                <a:solidFill>
                  <a:srgbClr val="292929"/>
                </a:solidFill>
                <a:latin typeface="Microsoft Sans Serif"/>
                <a:cs typeface="Microsoft Sans Serif"/>
              </a:rPr>
              <a:t>M</a:t>
            </a:r>
            <a:r>
              <a:rPr sz="2150" spc="-10" dirty="0" err="1">
                <a:solidFill>
                  <a:srgbClr val="292929"/>
                </a:solidFill>
                <a:latin typeface="Microsoft Sans Serif"/>
                <a:cs typeface="Microsoft Sans Serif"/>
              </a:rPr>
              <a:t>ethodologies</a:t>
            </a:r>
            <a:endParaRPr sz="2150" dirty="0">
              <a:latin typeface="Microsoft Sans Serif"/>
              <a:cs typeface="Microsoft Sans Serif"/>
            </a:endParaRPr>
          </a:p>
          <a:p>
            <a:pPr marL="698500" lvl="1" indent="-228600">
              <a:lnSpc>
                <a:spcPct val="100000"/>
              </a:lnSpc>
              <a:spcBef>
                <a:spcPts val="1225"/>
              </a:spcBef>
              <a:buFont typeface="Arial"/>
              <a:buChar char="•"/>
              <a:tabLst>
                <a:tab pos="698500" algn="l"/>
              </a:tabLst>
            </a:pPr>
            <a:r>
              <a:rPr sz="1800" spc="-20" dirty="0">
                <a:solidFill>
                  <a:srgbClr val="292929"/>
                </a:solidFill>
                <a:latin typeface="Microsoft Sans Serif"/>
                <a:cs typeface="Microsoft Sans Serif"/>
              </a:rPr>
              <a:t>Data</a:t>
            </a:r>
            <a:r>
              <a:rPr sz="1800" spc="-100" dirty="0">
                <a:solidFill>
                  <a:srgbClr val="292929"/>
                </a:solidFill>
                <a:latin typeface="Microsoft Sans Serif"/>
                <a:cs typeface="Microsoft Sans Serif"/>
              </a:rPr>
              <a:t> </a:t>
            </a:r>
            <a:r>
              <a:rPr sz="1800" spc="-35" dirty="0">
                <a:solidFill>
                  <a:srgbClr val="292929"/>
                </a:solidFill>
                <a:latin typeface="Microsoft Sans Serif"/>
                <a:cs typeface="Microsoft Sans Serif"/>
              </a:rPr>
              <a:t>Collection</a:t>
            </a:r>
            <a:endParaRPr sz="1800" dirty="0">
              <a:latin typeface="Microsoft Sans Serif"/>
              <a:cs typeface="Microsoft Sans Serif"/>
            </a:endParaRPr>
          </a:p>
          <a:p>
            <a:pPr marL="698500" lvl="1" indent="-228600">
              <a:lnSpc>
                <a:spcPct val="100000"/>
              </a:lnSpc>
              <a:spcBef>
                <a:spcPts val="1220"/>
              </a:spcBef>
              <a:buFont typeface="Arial"/>
              <a:buChar char="•"/>
              <a:tabLst>
                <a:tab pos="698500" algn="l"/>
              </a:tabLst>
            </a:pPr>
            <a:r>
              <a:rPr sz="1800" spc="-20" dirty="0">
                <a:solidFill>
                  <a:srgbClr val="292929"/>
                </a:solidFill>
                <a:latin typeface="Microsoft Sans Serif"/>
                <a:cs typeface="Microsoft Sans Serif"/>
              </a:rPr>
              <a:t>Data</a:t>
            </a:r>
            <a:r>
              <a:rPr sz="1800" spc="-35" dirty="0">
                <a:solidFill>
                  <a:srgbClr val="292929"/>
                </a:solidFill>
                <a:latin typeface="Microsoft Sans Serif"/>
                <a:cs typeface="Microsoft Sans Serif"/>
              </a:rPr>
              <a:t> </a:t>
            </a:r>
            <a:r>
              <a:rPr sz="1800" spc="-10" dirty="0">
                <a:solidFill>
                  <a:srgbClr val="292929"/>
                </a:solidFill>
                <a:latin typeface="Microsoft Sans Serif"/>
                <a:cs typeface="Microsoft Sans Serif"/>
              </a:rPr>
              <a:t>Visualization</a:t>
            </a:r>
            <a:endParaRPr sz="1800" dirty="0">
              <a:latin typeface="Microsoft Sans Serif"/>
              <a:cs typeface="Microsoft Sans Serif"/>
            </a:endParaRPr>
          </a:p>
          <a:p>
            <a:pPr marL="698500" lvl="1" indent="-228600">
              <a:lnSpc>
                <a:spcPct val="100000"/>
              </a:lnSpc>
              <a:spcBef>
                <a:spcPts val="1145"/>
              </a:spcBef>
              <a:buFont typeface="Arial"/>
              <a:buChar char="•"/>
              <a:tabLst>
                <a:tab pos="698500" algn="l"/>
              </a:tabLst>
            </a:pPr>
            <a:r>
              <a:rPr sz="1800" spc="-120" dirty="0">
                <a:solidFill>
                  <a:srgbClr val="292929"/>
                </a:solidFill>
                <a:latin typeface="Microsoft Sans Serif"/>
                <a:cs typeface="Microsoft Sans Serif"/>
              </a:rPr>
              <a:t>EDA</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with</a:t>
            </a:r>
            <a:r>
              <a:rPr sz="1800" spc="90" dirty="0">
                <a:solidFill>
                  <a:srgbClr val="292929"/>
                </a:solidFill>
                <a:latin typeface="Microsoft Sans Serif"/>
                <a:cs typeface="Microsoft Sans Serif"/>
              </a:rPr>
              <a:t> </a:t>
            </a:r>
            <a:r>
              <a:rPr sz="1800" spc="-25" dirty="0">
                <a:solidFill>
                  <a:srgbClr val="292929"/>
                </a:solidFill>
                <a:latin typeface="Microsoft Sans Serif"/>
                <a:cs typeface="Microsoft Sans Serif"/>
              </a:rPr>
              <a:t>SQL</a:t>
            </a:r>
            <a:endParaRPr sz="1800" dirty="0">
              <a:latin typeface="Microsoft Sans Serif"/>
              <a:cs typeface="Microsoft Sans Serif"/>
            </a:endParaRPr>
          </a:p>
          <a:p>
            <a:pPr marL="698500" lvl="1" indent="-228600">
              <a:lnSpc>
                <a:spcPct val="100000"/>
              </a:lnSpc>
              <a:spcBef>
                <a:spcPts val="1220"/>
              </a:spcBef>
              <a:buFont typeface="Arial"/>
              <a:buChar char="•"/>
              <a:tabLst>
                <a:tab pos="698500" algn="l"/>
              </a:tabLst>
            </a:pPr>
            <a:r>
              <a:rPr sz="1800" spc="-30" dirty="0">
                <a:solidFill>
                  <a:srgbClr val="292929"/>
                </a:solidFill>
                <a:latin typeface="Microsoft Sans Serif"/>
                <a:cs typeface="Microsoft Sans Serif"/>
              </a:rPr>
              <a:t>Interactive</a:t>
            </a:r>
            <a:r>
              <a:rPr sz="1800" spc="-45" dirty="0">
                <a:solidFill>
                  <a:srgbClr val="292929"/>
                </a:solidFill>
                <a:latin typeface="Microsoft Sans Serif"/>
                <a:cs typeface="Microsoft Sans Serif"/>
              </a:rPr>
              <a:t> </a:t>
            </a:r>
            <a:r>
              <a:rPr sz="1800" spc="-35" dirty="0">
                <a:solidFill>
                  <a:srgbClr val="292929"/>
                </a:solidFill>
                <a:latin typeface="Microsoft Sans Serif"/>
                <a:cs typeface="Microsoft Sans Serif"/>
              </a:rPr>
              <a:t>Map</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with</a:t>
            </a:r>
            <a:r>
              <a:rPr sz="1800" spc="-25" dirty="0">
                <a:solidFill>
                  <a:srgbClr val="292929"/>
                </a:solidFill>
                <a:latin typeface="Microsoft Sans Serif"/>
                <a:cs typeface="Microsoft Sans Serif"/>
              </a:rPr>
              <a:t> </a:t>
            </a:r>
            <a:r>
              <a:rPr sz="1800" spc="-10" dirty="0">
                <a:solidFill>
                  <a:srgbClr val="292929"/>
                </a:solidFill>
                <a:latin typeface="Microsoft Sans Serif"/>
                <a:cs typeface="Microsoft Sans Serif"/>
              </a:rPr>
              <a:t>Folium</a:t>
            </a:r>
            <a:endParaRPr sz="1800" dirty="0">
              <a:latin typeface="Microsoft Sans Serif"/>
              <a:cs typeface="Microsoft Sans Serif"/>
            </a:endParaRPr>
          </a:p>
          <a:p>
            <a:pPr marL="698500" lvl="1" indent="-228600">
              <a:lnSpc>
                <a:spcPct val="100000"/>
              </a:lnSpc>
              <a:spcBef>
                <a:spcPts val="1145"/>
              </a:spcBef>
              <a:buFont typeface="Arial"/>
              <a:buChar char="•"/>
              <a:tabLst>
                <a:tab pos="698500" algn="l"/>
              </a:tabLst>
            </a:pPr>
            <a:r>
              <a:rPr sz="1800" spc="-50" dirty="0">
                <a:solidFill>
                  <a:srgbClr val="292929"/>
                </a:solidFill>
                <a:latin typeface="Microsoft Sans Serif"/>
                <a:cs typeface="Microsoft Sans Serif"/>
              </a:rPr>
              <a:t>Dashboards</a:t>
            </a:r>
            <a:r>
              <a:rPr sz="1800" spc="-130" dirty="0">
                <a:solidFill>
                  <a:srgbClr val="292929"/>
                </a:solidFill>
                <a:latin typeface="Microsoft Sans Serif"/>
                <a:cs typeface="Microsoft Sans Serif"/>
              </a:rPr>
              <a:t> </a:t>
            </a:r>
            <a:r>
              <a:rPr sz="1800" dirty="0">
                <a:solidFill>
                  <a:srgbClr val="292929"/>
                </a:solidFill>
                <a:latin typeface="Microsoft Sans Serif"/>
                <a:cs typeface="Microsoft Sans Serif"/>
              </a:rPr>
              <a:t>with</a:t>
            </a:r>
            <a:r>
              <a:rPr sz="1800" spc="95" dirty="0">
                <a:solidFill>
                  <a:srgbClr val="292929"/>
                </a:solidFill>
                <a:latin typeface="Microsoft Sans Serif"/>
                <a:cs typeface="Microsoft Sans Serif"/>
              </a:rPr>
              <a:t> </a:t>
            </a:r>
            <a:r>
              <a:rPr sz="1800" spc="-10" dirty="0">
                <a:solidFill>
                  <a:srgbClr val="292929"/>
                </a:solidFill>
                <a:latin typeface="Microsoft Sans Serif"/>
                <a:cs typeface="Microsoft Sans Serif"/>
              </a:rPr>
              <a:t>Plotly</a:t>
            </a:r>
            <a:r>
              <a:rPr sz="1800" dirty="0">
                <a:solidFill>
                  <a:srgbClr val="292929"/>
                </a:solidFill>
                <a:latin typeface="Microsoft Sans Serif"/>
                <a:cs typeface="Microsoft Sans Serif"/>
              </a:rPr>
              <a:t> </a:t>
            </a:r>
            <a:r>
              <a:rPr sz="1800" spc="-20" dirty="0">
                <a:solidFill>
                  <a:srgbClr val="292929"/>
                </a:solidFill>
                <a:latin typeface="Microsoft Sans Serif"/>
                <a:cs typeface="Microsoft Sans Serif"/>
              </a:rPr>
              <a:t>Dash</a:t>
            </a:r>
            <a:endParaRPr sz="1800" dirty="0">
              <a:latin typeface="Microsoft Sans Serif"/>
              <a:cs typeface="Microsoft Sans Serif"/>
            </a:endParaRPr>
          </a:p>
          <a:p>
            <a:pPr marL="698500" lvl="1" indent="-228600">
              <a:lnSpc>
                <a:spcPct val="100000"/>
              </a:lnSpc>
              <a:spcBef>
                <a:spcPts val="1220"/>
              </a:spcBef>
              <a:buFont typeface="Arial"/>
              <a:buChar char="•"/>
              <a:tabLst>
                <a:tab pos="698500" algn="l"/>
              </a:tabLst>
            </a:pPr>
            <a:r>
              <a:rPr sz="1800" spc="-30" dirty="0">
                <a:solidFill>
                  <a:srgbClr val="292929"/>
                </a:solidFill>
                <a:latin typeface="Microsoft Sans Serif"/>
                <a:cs typeface="Microsoft Sans Serif"/>
              </a:rPr>
              <a:t>Predictive</a:t>
            </a:r>
            <a:r>
              <a:rPr sz="1800" spc="-60" dirty="0">
                <a:solidFill>
                  <a:srgbClr val="292929"/>
                </a:solidFill>
                <a:latin typeface="Microsoft Sans Serif"/>
                <a:cs typeface="Microsoft Sans Serif"/>
              </a:rPr>
              <a:t> </a:t>
            </a:r>
            <a:r>
              <a:rPr sz="1800" spc="-10" dirty="0">
                <a:solidFill>
                  <a:srgbClr val="292929"/>
                </a:solidFill>
                <a:latin typeface="Microsoft Sans Serif"/>
                <a:cs typeface="Microsoft Sans Serif"/>
              </a:rPr>
              <a:t>Analysis</a:t>
            </a:r>
            <a:endParaRPr sz="1800" dirty="0">
              <a:latin typeface="Microsoft Sans Serif"/>
              <a:cs typeface="Microsoft Sans Serif"/>
            </a:endParaRPr>
          </a:p>
          <a:p>
            <a:pPr marL="240665" indent="-227965">
              <a:lnSpc>
                <a:spcPct val="100000"/>
              </a:lnSpc>
              <a:spcBef>
                <a:spcPts val="1170"/>
              </a:spcBef>
              <a:buFont typeface="Arial"/>
              <a:buChar char="•"/>
              <a:tabLst>
                <a:tab pos="240665" algn="l"/>
              </a:tabLst>
            </a:pPr>
            <a:r>
              <a:rPr sz="2150" spc="-80" dirty="0">
                <a:solidFill>
                  <a:srgbClr val="292929"/>
                </a:solidFill>
                <a:latin typeface="Microsoft Sans Serif"/>
                <a:cs typeface="Microsoft Sans Serif"/>
              </a:rPr>
              <a:t>Summary</a:t>
            </a:r>
            <a:r>
              <a:rPr sz="2150" spc="60" dirty="0">
                <a:solidFill>
                  <a:srgbClr val="292929"/>
                </a:solidFill>
                <a:latin typeface="Microsoft Sans Serif"/>
                <a:cs typeface="Microsoft Sans Serif"/>
              </a:rPr>
              <a:t> </a:t>
            </a:r>
            <a:r>
              <a:rPr sz="2150" dirty="0">
                <a:solidFill>
                  <a:srgbClr val="292929"/>
                </a:solidFill>
                <a:latin typeface="Microsoft Sans Serif"/>
                <a:cs typeface="Microsoft Sans Serif"/>
              </a:rPr>
              <a:t>of</a:t>
            </a:r>
            <a:r>
              <a:rPr sz="2150" spc="65" dirty="0">
                <a:solidFill>
                  <a:srgbClr val="292929"/>
                </a:solidFill>
                <a:latin typeface="Microsoft Sans Serif"/>
                <a:cs typeface="Microsoft Sans Serif"/>
              </a:rPr>
              <a:t> </a:t>
            </a:r>
            <a:r>
              <a:rPr sz="2150" dirty="0">
                <a:solidFill>
                  <a:srgbClr val="292929"/>
                </a:solidFill>
                <a:latin typeface="Microsoft Sans Serif"/>
                <a:cs typeface="Microsoft Sans Serif"/>
              </a:rPr>
              <a:t>all</a:t>
            </a:r>
            <a:r>
              <a:rPr sz="2150" spc="10" dirty="0">
                <a:solidFill>
                  <a:srgbClr val="292929"/>
                </a:solidFill>
                <a:latin typeface="Microsoft Sans Serif"/>
                <a:cs typeface="Microsoft Sans Serif"/>
              </a:rPr>
              <a:t> </a:t>
            </a:r>
            <a:r>
              <a:rPr sz="2150" spc="-10" dirty="0">
                <a:solidFill>
                  <a:srgbClr val="292929"/>
                </a:solidFill>
                <a:latin typeface="Microsoft Sans Serif"/>
                <a:cs typeface="Microsoft Sans Serif"/>
              </a:rPr>
              <a:t>results</a:t>
            </a:r>
            <a:endParaRPr sz="2150" dirty="0">
              <a:latin typeface="Microsoft Sans Serif"/>
              <a:cs typeface="Microsoft Sans Serif"/>
            </a:endParaRPr>
          </a:p>
          <a:p>
            <a:pPr marL="698500" lvl="1" indent="-228600">
              <a:lnSpc>
                <a:spcPct val="100000"/>
              </a:lnSpc>
              <a:spcBef>
                <a:spcPts val="1225"/>
              </a:spcBef>
              <a:buFont typeface="Arial"/>
              <a:buChar char="•"/>
              <a:tabLst>
                <a:tab pos="698500" algn="l"/>
              </a:tabLst>
            </a:pPr>
            <a:r>
              <a:rPr sz="1800" spc="-30" dirty="0">
                <a:solidFill>
                  <a:srgbClr val="292929"/>
                </a:solidFill>
                <a:latin typeface="Microsoft Sans Serif"/>
                <a:cs typeface="Microsoft Sans Serif"/>
              </a:rPr>
              <a:t>Exploratory</a:t>
            </a:r>
            <a:r>
              <a:rPr sz="1800" spc="-50" dirty="0">
                <a:solidFill>
                  <a:srgbClr val="292929"/>
                </a:solidFill>
                <a:latin typeface="Microsoft Sans Serif"/>
                <a:cs typeface="Microsoft Sans Serif"/>
              </a:rPr>
              <a:t> </a:t>
            </a:r>
            <a:r>
              <a:rPr sz="1800" spc="-20" dirty="0">
                <a:solidFill>
                  <a:srgbClr val="292929"/>
                </a:solidFill>
                <a:latin typeface="Microsoft Sans Serif"/>
                <a:cs typeface="Microsoft Sans Serif"/>
              </a:rPr>
              <a:t>Data</a:t>
            </a:r>
            <a:r>
              <a:rPr sz="1800" spc="-55" dirty="0">
                <a:solidFill>
                  <a:srgbClr val="292929"/>
                </a:solidFill>
                <a:latin typeface="Microsoft Sans Serif"/>
                <a:cs typeface="Microsoft Sans Serif"/>
              </a:rPr>
              <a:t> Analysis</a:t>
            </a:r>
            <a:r>
              <a:rPr sz="1800" spc="-70" dirty="0">
                <a:solidFill>
                  <a:srgbClr val="292929"/>
                </a:solidFill>
                <a:latin typeface="Microsoft Sans Serif"/>
                <a:cs typeface="Microsoft Sans Serif"/>
              </a:rPr>
              <a:t> </a:t>
            </a:r>
            <a:r>
              <a:rPr sz="1800" spc="-10" dirty="0">
                <a:solidFill>
                  <a:srgbClr val="292929"/>
                </a:solidFill>
                <a:latin typeface="Microsoft Sans Serif"/>
                <a:cs typeface="Microsoft Sans Serif"/>
              </a:rPr>
              <a:t>results</a:t>
            </a:r>
            <a:endParaRPr sz="1800" dirty="0">
              <a:latin typeface="Microsoft Sans Serif"/>
              <a:cs typeface="Microsoft Sans Serif"/>
            </a:endParaRPr>
          </a:p>
          <a:p>
            <a:pPr marL="698500" lvl="1" indent="-228600">
              <a:lnSpc>
                <a:spcPct val="100000"/>
              </a:lnSpc>
              <a:spcBef>
                <a:spcPts val="1140"/>
              </a:spcBef>
              <a:buFont typeface="Arial"/>
              <a:buChar char="•"/>
              <a:tabLst>
                <a:tab pos="698500" algn="l"/>
              </a:tabLst>
            </a:pPr>
            <a:r>
              <a:rPr sz="1800" spc="-30" dirty="0">
                <a:solidFill>
                  <a:srgbClr val="292929"/>
                </a:solidFill>
                <a:latin typeface="Microsoft Sans Serif"/>
                <a:cs typeface="Microsoft Sans Serif"/>
              </a:rPr>
              <a:t>Interactive</a:t>
            </a:r>
            <a:r>
              <a:rPr sz="1800" spc="-90" dirty="0">
                <a:solidFill>
                  <a:srgbClr val="292929"/>
                </a:solidFill>
                <a:latin typeface="Microsoft Sans Serif"/>
                <a:cs typeface="Microsoft Sans Serif"/>
              </a:rPr>
              <a:t> </a:t>
            </a:r>
            <a:r>
              <a:rPr sz="1800" spc="-75" dirty="0">
                <a:solidFill>
                  <a:srgbClr val="292929"/>
                </a:solidFill>
                <a:latin typeface="Microsoft Sans Serif"/>
                <a:cs typeface="Microsoft Sans Serif"/>
              </a:rPr>
              <a:t>maps</a:t>
            </a:r>
            <a:r>
              <a:rPr sz="1800" spc="-70" dirty="0">
                <a:solidFill>
                  <a:srgbClr val="292929"/>
                </a:solidFill>
                <a:latin typeface="Microsoft Sans Serif"/>
                <a:cs typeface="Microsoft Sans Serif"/>
              </a:rPr>
              <a:t> </a:t>
            </a:r>
            <a:r>
              <a:rPr sz="1800" dirty="0">
                <a:solidFill>
                  <a:srgbClr val="292929"/>
                </a:solidFill>
                <a:latin typeface="Microsoft Sans Serif"/>
                <a:cs typeface="Microsoft Sans Serif"/>
              </a:rPr>
              <a:t>and</a:t>
            </a:r>
            <a:r>
              <a:rPr sz="1800" spc="35" dirty="0">
                <a:solidFill>
                  <a:srgbClr val="292929"/>
                </a:solidFill>
                <a:latin typeface="Microsoft Sans Serif"/>
                <a:cs typeface="Microsoft Sans Serif"/>
              </a:rPr>
              <a:t> </a:t>
            </a:r>
            <a:r>
              <a:rPr sz="1800" spc="-10" dirty="0">
                <a:solidFill>
                  <a:srgbClr val="292929"/>
                </a:solidFill>
                <a:latin typeface="Microsoft Sans Serif"/>
                <a:cs typeface="Microsoft Sans Serif"/>
              </a:rPr>
              <a:t>dashboard</a:t>
            </a:r>
            <a:endParaRPr sz="1800" dirty="0">
              <a:latin typeface="Microsoft Sans Serif"/>
              <a:cs typeface="Microsoft Sans Serif"/>
            </a:endParaRPr>
          </a:p>
          <a:p>
            <a:pPr marL="698500" lvl="1" indent="-228600">
              <a:lnSpc>
                <a:spcPct val="100000"/>
              </a:lnSpc>
              <a:spcBef>
                <a:spcPts val="1220"/>
              </a:spcBef>
              <a:buFont typeface="Arial"/>
              <a:buChar char="•"/>
              <a:tabLst>
                <a:tab pos="698500" algn="l"/>
              </a:tabLst>
            </a:pPr>
            <a:r>
              <a:rPr sz="1800" spc="-30" dirty="0">
                <a:solidFill>
                  <a:srgbClr val="292929"/>
                </a:solidFill>
                <a:latin typeface="Microsoft Sans Serif"/>
                <a:cs typeface="Microsoft Sans Serif"/>
              </a:rPr>
              <a:t>Predictive</a:t>
            </a:r>
            <a:r>
              <a:rPr sz="1800" spc="-60" dirty="0">
                <a:solidFill>
                  <a:srgbClr val="292929"/>
                </a:solidFill>
                <a:latin typeface="Microsoft Sans Serif"/>
                <a:cs typeface="Microsoft Sans Serif"/>
              </a:rPr>
              <a:t> </a:t>
            </a:r>
            <a:r>
              <a:rPr sz="1800" spc="-10" dirty="0">
                <a:solidFill>
                  <a:srgbClr val="292929"/>
                </a:solidFill>
                <a:latin typeface="Microsoft Sans Serif"/>
                <a:cs typeface="Microsoft Sans Serif"/>
              </a:rPr>
              <a:t>results</a:t>
            </a:r>
            <a:endParaRPr sz="1800" dirty="0">
              <a:latin typeface="Microsoft Sans Serif"/>
              <a:cs typeface="Microsoft Sans Serif"/>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uadroTexto 5">
            <a:extLst>
              <a:ext uri="{FF2B5EF4-FFF2-40B4-BE49-F238E27FC236}">
                <a16:creationId xmlns:a16="http://schemas.microsoft.com/office/drawing/2014/main" id="{5EF3A1FE-607B-660A-EFB3-F19D384F0E92}"/>
              </a:ext>
            </a:extLst>
          </p:cNvPr>
          <p:cNvSpPr txBox="1"/>
          <p:nvPr/>
        </p:nvSpPr>
        <p:spPr>
          <a:xfrm>
            <a:off x="734028" y="5303062"/>
            <a:ext cx="10946295" cy="923330"/>
          </a:xfrm>
          <a:prstGeom prst="rect">
            <a:avLst/>
          </a:prstGeom>
          <a:noFill/>
        </p:spPr>
        <p:txBody>
          <a:bodyPr wrap="square">
            <a:spAutoFit/>
          </a:bodyPr>
          <a:lstStyle/>
          <a:p>
            <a:pPr marL="12700" marR="5080">
              <a:lnSpc>
                <a:spcPct val="100099"/>
              </a:lnSpc>
              <a:spcBef>
                <a:spcPts val="5"/>
              </a:spcBef>
            </a:pPr>
            <a:r>
              <a:rPr lang="en-US" sz="1800" spc="-10" dirty="0">
                <a:latin typeface="Microsoft Sans Serif"/>
                <a:cs typeface="Microsoft Sans Serif"/>
              </a:rPr>
              <a:t>With</a:t>
            </a:r>
            <a:r>
              <a:rPr lang="en-US" sz="1800" spc="-85" dirty="0">
                <a:latin typeface="Microsoft Sans Serif"/>
                <a:cs typeface="Microsoft Sans Serif"/>
              </a:rPr>
              <a:t> </a:t>
            </a:r>
            <a:r>
              <a:rPr lang="en-US" sz="1800" spc="-40" dirty="0">
                <a:latin typeface="Microsoft Sans Serif"/>
                <a:cs typeface="Microsoft Sans Serif"/>
              </a:rPr>
              <a:t> </a:t>
            </a:r>
            <a:r>
              <a:rPr lang="en-US" sz="1800" spc="-204" dirty="0">
                <a:latin typeface="Microsoft Sans Serif"/>
                <a:cs typeface="Microsoft Sans Serif"/>
              </a:rPr>
              <a:t>SELECT,</a:t>
            </a:r>
            <a:r>
              <a:rPr lang="en-US" sz="1800" dirty="0">
                <a:latin typeface="Microsoft Sans Serif"/>
                <a:cs typeface="Microsoft Sans Serif"/>
              </a:rPr>
              <a:t> we</a:t>
            </a:r>
            <a:r>
              <a:rPr lang="en-US" sz="1800" spc="15" dirty="0">
                <a:latin typeface="Microsoft Sans Serif"/>
                <a:cs typeface="Microsoft Sans Serif"/>
              </a:rPr>
              <a:t> </a:t>
            </a:r>
            <a:r>
              <a:rPr lang="en-US" sz="1800" spc="-35" dirty="0">
                <a:latin typeface="Microsoft Sans Serif"/>
                <a:cs typeface="Microsoft Sans Serif"/>
              </a:rPr>
              <a:t>show</a:t>
            </a:r>
            <a:r>
              <a:rPr lang="en-US" sz="1800" spc="-40" dirty="0">
                <a:latin typeface="Microsoft Sans Serif"/>
                <a:cs typeface="Microsoft Sans Serif"/>
              </a:rPr>
              <a:t> </a:t>
            </a:r>
            <a:r>
              <a:rPr lang="en-US" sz="1800" dirty="0">
                <a:latin typeface="Microsoft Sans Serif"/>
                <a:cs typeface="Microsoft Sans Serif"/>
              </a:rPr>
              <a:t>the</a:t>
            </a:r>
            <a:r>
              <a:rPr lang="en-US" sz="1800" spc="15" dirty="0">
                <a:latin typeface="Microsoft Sans Serif"/>
                <a:cs typeface="Microsoft Sans Serif"/>
              </a:rPr>
              <a:t> </a:t>
            </a:r>
            <a:r>
              <a:rPr lang="en-US" sz="1800" spc="-45" dirty="0">
                <a:latin typeface="Microsoft Sans Serif"/>
                <a:cs typeface="Microsoft Sans Serif"/>
              </a:rPr>
              <a:t>subqueries</a:t>
            </a:r>
            <a:r>
              <a:rPr lang="en-US" sz="1800" spc="-40" dirty="0">
                <a:latin typeface="Microsoft Sans Serif"/>
                <a:cs typeface="Microsoft Sans Serif"/>
              </a:rPr>
              <a:t>.</a:t>
            </a:r>
            <a:r>
              <a:rPr lang="en-US" sz="1800" spc="-80" dirty="0">
                <a:latin typeface="Microsoft Sans Serif"/>
                <a:cs typeface="Microsoft Sans Serif"/>
              </a:rPr>
              <a:t> </a:t>
            </a:r>
            <a:r>
              <a:rPr lang="en-US" sz="1800" spc="-95" dirty="0">
                <a:latin typeface="Microsoft Sans Serif"/>
                <a:cs typeface="Microsoft Sans Serif"/>
              </a:rPr>
              <a:t>The</a:t>
            </a:r>
            <a:r>
              <a:rPr lang="en-US" sz="1800" spc="20" dirty="0">
                <a:latin typeface="Microsoft Sans Serif"/>
                <a:cs typeface="Microsoft Sans Serif"/>
              </a:rPr>
              <a:t> </a:t>
            </a:r>
            <a:r>
              <a:rPr lang="en-US" sz="1800" dirty="0">
                <a:latin typeface="Microsoft Sans Serif"/>
                <a:cs typeface="Microsoft Sans Serif"/>
              </a:rPr>
              <a:t>first</a:t>
            </a:r>
            <a:r>
              <a:rPr lang="en-US" sz="1800" spc="-40" dirty="0">
                <a:latin typeface="Microsoft Sans Serif"/>
                <a:cs typeface="Microsoft Sans Serif"/>
              </a:rPr>
              <a:t> </a:t>
            </a:r>
            <a:r>
              <a:rPr lang="en-US" sz="1800" spc="-30" dirty="0">
                <a:latin typeface="Microsoft Sans Serif"/>
                <a:cs typeface="Microsoft Sans Serif"/>
              </a:rPr>
              <a:t>subquery</a:t>
            </a:r>
            <a:r>
              <a:rPr lang="en-US" sz="1800" spc="-55" dirty="0">
                <a:latin typeface="Microsoft Sans Serif"/>
                <a:cs typeface="Microsoft Sans Serif"/>
              </a:rPr>
              <a:t> </a:t>
            </a:r>
            <a:r>
              <a:rPr lang="en-US" sz="1800" spc="-35" dirty="0">
                <a:latin typeface="Microsoft Sans Serif"/>
                <a:cs typeface="Microsoft Sans Serif"/>
              </a:rPr>
              <a:t>counts</a:t>
            </a:r>
            <a:r>
              <a:rPr lang="en-US" sz="1800" spc="-85" dirty="0">
                <a:latin typeface="Microsoft Sans Serif"/>
                <a:cs typeface="Microsoft Sans Serif"/>
              </a:rPr>
              <a:t> </a:t>
            </a:r>
            <a:r>
              <a:rPr lang="en-US" sz="1800" dirty="0">
                <a:latin typeface="Microsoft Sans Serif"/>
                <a:cs typeface="Microsoft Sans Serif"/>
              </a:rPr>
              <a:t>the</a:t>
            </a:r>
            <a:r>
              <a:rPr lang="en-US" sz="1800" spc="15" dirty="0">
                <a:latin typeface="Microsoft Sans Serif"/>
                <a:cs typeface="Microsoft Sans Serif"/>
              </a:rPr>
              <a:t> </a:t>
            </a:r>
            <a:r>
              <a:rPr lang="en-US" sz="1800" spc="-35" dirty="0">
                <a:latin typeface="Microsoft Sans Serif"/>
                <a:cs typeface="Microsoft Sans Serif"/>
              </a:rPr>
              <a:t>successful </a:t>
            </a:r>
            <a:r>
              <a:rPr lang="en-US" sz="1800" spc="-45" dirty="0">
                <a:latin typeface="Microsoft Sans Serif"/>
                <a:cs typeface="Microsoft Sans Serif"/>
              </a:rPr>
              <a:t>mission.</a:t>
            </a:r>
            <a:r>
              <a:rPr lang="en-US" sz="1800" spc="-75" dirty="0">
                <a:latin typeface="Microsoft Sans Serif"/>
                <a:cs typeface="Microsoft Sans Serif"/>
              </a:rPr>
              <a:t> </a:t>
            </a:r>
            <a:r>
              <a:rPr lang="en-US" sz="1800" spc="-95" dirty="0">
                <a:latin typeface="Microsoft Sans Serif"/>
                <a:cs typeface="Microsoft Sans Serif"/>
              </a:rPr>
              <a:t>The</a:t>
            </a:r>
            <a:r>
              <a:rPr lang="en-US" sz="1800" spc="-5" dirty="0">
                <a:latin typeface="Microsoft Sans Serif"/>
                <a:cs typeface="Microsoft Sans Serif"/>
              </a:rPr>
              <a:t> </a:t>
            </a:r>
            <a:r>
              <a:rPr lang="en-US" sz="1800" spc="-65" dirty="0">
                <a:latin typeface="Microsoft Sans Serif"/>
                <a:cs typeface="Microsoft Sans Serif"/>
              </a:rPr>
              <a:t>second</a:t>
            </a:r>
            <a:r>
              <a:rPr lang="en-US" sz="1800" spc="-70" dirty="0">
                <a:latin typeface="Microsoft Sans Serif"/>
                <a:cs typeface="Microsoft Sans Serif"/>
              </a:rPr>
              <a:t> </a:t>
            </a:r>
            <a:r>
              <a:rPr lang="en-US" sz="1800" spc="-40" dirty="0">
                <a:latin typeface="Microsoft Sans Serif"/>
                <a:cs typeface="Microsoft Sans Serif"/>
              </a:rPr>
              <a:t>subquery</a:t>
            </a:r>
            <a:r>
              <a:rPr lang="en-US" sz="1800" spc="-105" dirty="0">
                <a:latin typeface="Microsoft Sans Serif"/>
                <a:cs typeface="Microsoft Sans Serif"/>
              </a:rPr>
              <a:t> </a:t>
            </a:r>
            <a:r>
              <a:rPr lang="en-US" sz="1800" spc="-20" dirty="0">
                <a:latin typeface="Microsoft Sans Serif"/>
                <a:cs typeface="Microsoft Sans Serif"/>
              </a:rPr>
              <a:t>counts</a:t>
            </a:r>
            <a:r>
              <a:rPr lang="en-US" sz="1800" spc="-5" dirty="0">
                <a:latin typeface="Microsoft Sans Serif"/>
                <a:cs typeface="Microsoft Sans Serif"/>
              </a:rPr>
              <a:t> </a:t>
            </a:r>
            <a:r>
              <a:rPr lang="en-US" sz="1800" dirty="0">
                <a:latin typeface="Microsoft Sans Serif"/>
                <a:cs typeface="Microsoft Sans Serif"/>
              </a:rPr>
              <a:t>the</a:t>
            </a:r>
            <a:r>
              <a:rPr lang="en-US" sz="1800" spc="30" dirty="0">
                <a:latin typeface="Microsoft Sans Serif"/>
                <a:cs typeface="Microsoft Sans Serif"/>
              </a:rPr>
              <a:t> </a:t>
            </a:r>
            <a:r>
              <a:rPr lang="en-US" sz="1800" spc="-40" dirty="0">
                <a:latin typeface="Microsoft Sans Serif"/>
                <a:cs typeface="Microsoft Sans Serif"/>
              </a:rPr>
              <a:t>unsuccessful </a:t>
            </a:r>
            <a:r>
              <a:rPr lang="en-US" sz="1800" spc="-10" dirty="0">
                <a:latin typeface="Microsoft Sans Serif"/>
                <a:cs typeface="Microsoft Sans Serif"/>
              </a:rPr>
              <a:t>mission.</a:t>
            </a:r>
            <a:r>
              <a:rPr lang="en-US" sz="1800" spc="235" dirty="0">
                <a:latin typeface="Microsoft Sans Serif"/>
                <a:cs typeface="Microsoft Sans Serif"/>
              </a:rPr>
              <a:t> </a:t>
            </a:r>
            <a:r>
              <a:rPr lang="en-US" sz="1800" spc="-90" dirty="0">
                <a:latin typeface="Microsoft Sans Serif"/>
                <a:cs typeface="Microsoft Sans Serif"/>
              </a:rPr>
              <a:t>The</a:t>
            </a:r>
            <a:r>
              <a:rPr lang="en-US" sz="1800" spc="-10" dirty="0">
                <a:latin typeface="Microsoft Sans Serif"/>
                <a:cs typeface="Microsoft Sans Serif"/>
              </a:rPr>
              <a:t> </a:t>
            </a:r>
            <a:r>
              <a:rPr lang="en-US" sz="1800" spc="-215" dirty="0">
                <a:latin typeface="Microsoft Sans Serif"/>
                <a:cs typeface="Microsoft Sans Serif"/>
              </a:rPr>
              <a:t>WHERE</a:t>
            </a:r>
            <a:r>
              <a:rPr lang="en-US" sz="1800" spc="-85" dirty="0">
                <a:latin typeface="Microsoft Sans Serif"/>
                <a:cs typeface="Microsoft Sans Serif"/>
              </a:rPr>
              <a:t>  </a:t>
            </a:r>
            <a:r>
              <a:rPr lang="en-US" sz="1800" spc="-65" dirty="0">
                <a:latin typeface="Microsoft Sans Serif"/>
                <a:cs typeface="Microsoft Sans Serif"/>
              </a:rPr>
              <a:t>and </a:t>
            </a:r>
            <a:r>
              <a:rPr lang="en-US" sz="1800" spc="-150" dirty="0">
                <a:latin typeface="Microsoft Sans Serif"/>
                <a:cs typeface="Microsoft Sans Serif"/>
              </a:rPr>
              <a:t>LIKE</a:t>
            </a:r>
            <a:r>
              <a:rPr lang="en-US" sz="1800" spc="-10" dirty="0">
                <a:latin typeface="Microsoft Sans Serif"/>
                <a:cs typeface="Microsoft Sans Serif"/>
              </a:rPr>
              <a:t> clause </a:t>
            </a:r>
            <a:r>
              <a:rPr lang="en-US" sz="1800" dirty="0">
                <a:latin typeface="Microsoft Sans Serif"/>
                <a:cs typeface="Microsoft Sans Serif"/>
              </a:rPr>
              <a:t>filters</a:t>
            </a:r>
            <a:r>
              <a:rPr lang="en-US" sz="1800" spc="-50" dirty="0">
                <a:latin typeface="Microsoft Sans Serif"/>
                <a:cs typeface="Microsoft Sans Serif"/>
              </a:rPr>
              <a:t> </a:t>
            </a:r>
            <a:r>
              <a:rPr lang="en-US" sz="1800" spc="-45" dirty="0">
                <a:latin typeface="Microsoft Sans Serif"/>
                <a:cs typeface="Microsoft Sans Serif"/>
              </a:rPr>
              <a:t>mission</a:t>
            </a:r>
            <a:r>
              <a:rPr lang="en-US" sz="1800" spc="-90" dirty="0">
                <a:latin typeface="Microsoft Sans Serif"/>
                <a:cs typeface="Microsoft Sans Serif"/>
              </a:rPr>
              <a:t> </a:t>
            </a:r>
            <a:r>
              <a:rPr lang="en-US" sz="1800" spc="-35" dirty="0">
                <a:latin typeface="Microsoft Sans Serif"/>
                <a:cs typeface="Microsoft Sans Serif"/>
              </a:rPr>
              <a:t>outcome.</a:t>
            </a:r>
            <a:r>
              <a:rPr lang="en-US" sz="1800" spc="-10" dirty="0">
                <a:latin typeface="Microsoft Sans Serif"/>
                <a:cs typeface="Microsoft Sans Serif"/>
              </a:rPr>
              <a:t> </a:t>
            </a:r>
            <a:r>
              <a:rPr lang="en-US" sz="1800" spc="-95" dirty="0">
                <a:latin typeface="Microsoft Sans Serif"/>
                <a:cs typeface="Microsoft Sans Serif"/>
              </a:rPr>
              <a:t>The</a:t>
            </a:r>
            <a:r>
              <a:rPr lang="en-US" sz="1800" spc="25" dirty="0">
                <a:latin typeface="Microsoft Sans Serif"/>
                <a:cs typeface="Microsoft Sans Serif"/>
              </a:rPr>
              <a:t> </a:t>
            </a:r>
            <a:r>
              <a:rPr lang="en-US" sz="1800" spc="-190" dirty="0">
                <a:latin typeface="Microsoft Sans Serif"/>
                <a:cs typeface="Microsoft Sans Serif"/>
              </a:rPr>
              <a:t>COUNT</a:t>
            </a:r>
            <a:r>
              <a:rPr lang="en-US" sz="1800" spc="-30" dirty="0">
                <a:latin typeface="Microsoft Sans Serif"/>
                <a:cs typeface="Microsoft Sans Serif"/>
              </a:rPr>
              <a:t> </a:t>
            </a:r>
            <a:r>
              <a:rPr lang="en-US" sz="1800" spc="-10" dirty="0">
                <a:latin typeface="Microsoft Sans Serif"/>
                <a:cs typeface="Microsoft Sans Serif"/>
              </a:rPr>
              <a:t>function</a:t>
            </a:r>
            <a:r>
              <a:rPr lang="en-US" sz="1800" spc="-105" dirty="0">
                <a:latin typeface="Microsoft Sans Serif"/>
                <a:cs typeface="Microsoft Sans Serif"/>
              </a:rPr>
              <a:t> </a:t>
            </a:r>
            <a:r>
              <a:rPr lang="en-US" sz="1800" spc="-10" dirty="0">
                <a:latin typeface="Microsoft Sans Serif"/>
                <a:cs typeface="Microsoft Sans Serif"/>
              </a:rPr>
              <a:t>counts </a:t>
            </a:r>
            <a:r>
              <a:rPr lang="en-US" sz="1800" spc="-35" dirty="0">
                <a:latin typeface="Microsoft Sans Serif"/>
                <a:cs typeface="Microsoft Sans Serif"/>
              </a:rPr>
              <a:t>records</a:t>
            </a:r>
            <a:r>
              <a:rPr lang="en-US" sz="1800" spc="-70" dirty="0">
                <a:latin typeface="Microsoft Sans Serif"/>
                <a:cs typeface="Microsoft Sans Serif"/>
              </a:rPr>
              <a:t> </a:t>
            </a:r>
            <a:r>
              <a:rPr lang="en-US" sz="1800" spc="-10" dirty="0">
                <a:latin typeface="Microsoft Sans Serif"/>
                <a:cs typeface="Microsoft Sans Serif"/>
              </a:rPr>
              <a:t>filtered.</a:t>
            </a:r>
            <a:endParaRPr lang="en-US" sz="1800" dirty="0">
              <a:latin typeface="Microsoft Sans Serif"/>
              <a:cs typeface="Microsoft Sans Serif"/>
            </a:endParaRPr>
          </a:p>
        </p:txBody>
      </p:sp>
      <p:pic>
        <p:nvPicPr>
          <p:cNvPr id="8" name="Imagen 7">
            <a:extLst>
              <a:ext uri="{FF2B5EF4-FFF2-40B4-BE49-F238E27FC236}">
                <a16:creationId xmlns:a16="http://schemas.microsoft.com/office/drawing/2014/main" id="{9F978FDA-3A47-20BB-0C53-143ED5EB1E1F}"/>
              </a:ext>
            </a:extLst>
          </p:cNvPr>
          <p:cNvPicPr>
            <a:picLocks noChangeAspect="1"/>
          </p:cNvPicPr>
          <p:nvPr/>
        </p:nvPicPr>
        <p:blipFill rotWithShape="1">
          <a:blip r:embed="rId3"/>
          <a:srcRect r="43034"/>
          <a:stretch/>
        </p:blipFill>
        <p:spPr>
          <a:xfrm>
            <a:off x="6863399" y="1810210"/>
            <a:ext cx="4422212" cy="2733675"/>
          </a:xfrm>
          <a:prstGeom prst="rect">
            <a:avLst/>
          </a:prstGeom>
        </p:spPr>
      </p:pic>
      <p:graphicFrame>
        <p:nvGraphicFramePr>
          <p:cNvPr id="9" name="Tabla 8">
            <a:extLst>
              <a:ext uri="{FF2B5EF4-FFF2-40B4-BE49-F238E27FC236}">
                <a16:creationId xmlns:a16="http://schemas.microsoft.com/office/drawing/2014/main" id="{0F2AE1EA-0E85-C333-BF19-C5E7914F2E42}"/>
              </a:ext>
            </a:extLst>
          </p:cNvPr>
          <p:cNvGraphicFramePr>
            <a:graphicFrameLocks noGrp="1"/>
          </p:cNvGraphicFramePr>
          <p:nvPr>
            <p:extLst>
              <p:ext uri="{D42A27DB-BD31-4B8C-83A1-F6EECF244321}">
                <p14:modId xmlns:p14="http://schemas.microsoft.com/office/powerpoint/2010/main" val="1956766545"/>
              </p:ext>
            </p:extLst>
          </p:nvPr>
        </p:nvGraphicFramePr>
        <p:xfrm>
          <a:off x="1025013" y="1768794"/>
          <a:ext cx="4490402" cy="2103120"/>
        </p:xfrm>
        <a:graphic>
          <a:graphicData uri="http://schemas.openxmlformats.org/drawingml/2006/table">
            <a:tbl>
              <a:tblPr/>
              <a:tblGrid>
                <a:gridCol w="2245201">
                  <a:extLst>
                    <a:ext uri="{9D8B030D-6E8A-4147-A177-3AD203B41FA5}">
                      <a16:colId xmlns:a16="http://schemas.microsoft.com/office/drawing/2014/main" val="437379246"/>
                    </a:ext>
                  </a:extLst>
                </a:gridCol>
                <a:gridCol w="2245201">
                  <a:extLst>
                    <a:ext uri="{9D8B030D-6E8A-4147-A177-3AD203B41FA5}">
                      <a16:colId xmlns:a16="http://schemas.microsoft.com/office/drawing/2014/main" val="2834499321"/>
                    </a:ext>
                  </a:extLst>
                </a:gridCol>
              </a:tblGrid>
              <a:tr h="0">
                <a:tc>
                  <a:txBody>
                    <a:bodyPr/>
                    <a:lstStyle/>
                    <a:p>
                      <a:pPr algn="r" fontAlgn="ctr"/>
                      <a:r>
                        <a:rPr lang="es-ES" b="1">
                          <a:effectLst/>
                        </a:rPr>
                        <a:t>Mission_Outcome</a:t>
                      </a:r>
                    </a:p>
                  </a:txBody>
                  <a:tcPr anchor="ctr">
                    <a:lnL>
                      <a:noFill/>
                    </a:lnL>
                    <a:lnR>
                      <a:noFill/>
                    </a:lnR>
                    <a:lnT>
                      <a:noFill/>
                    </a:lnT>
                    <a:lnB>
                      <a:noFill/>
                    </a:lnB>
                    <a:noFill/>
                  </a:tcPr>
                </a:tc>
                <a:tc>
                  <a:txBody>
                    <a:bodyPr/>
                    <a:lstStyle/>
                    <a:p>
                      <a:pPr algn="r" fontAlgn="ctr"/>
                      <a:r>
                        <a:rPr lang="es-ES" b="1">
                          <a:effectLst/>
                        </a:rPr>
                        <a:t>total_number</a:t>
                      </a:r>
                    </a:p>
                  </a:txBody>
                  <a:tcPr anchor="ctr">
                    <a:lnL>
                      <a:noFill/>
                    </a:lnL>
                    <a:lnR>
                      <a:noFill/>
                    </a:lnR>
                    <a:lnT>
                      <a:noFill/>
                    </a:lnT>
                    <a:lnB>
                      <a:noFill/>
                    </a:lnB>
                    <a:noFill/>
                  </a:tcPr>
                </a:tc>
                <a:extLst>
                  <a:ext uri="{0D108BD9-81ED-4DB2-BD59-A6C34878D82A}">
                    <a16:rowId xmlns:a16="http://schemas.microsoft.com/office/drawing/2014/main" val="2917364428"/>
                  </a:ext>
                </a:extLst>
              </a:tr>
              <a:tr h="0">
                <a:tc>
                  <a:txBody>
                    <a:bodyPr/>
                    <a:lstStyle/>
                    <a:p>
                      <a:pPr algn="r" fontAlgn="ctr"/>
                      <a:r>
                        <a:rPr lang="es-ES">
                          <a:effectLst/>
                        </a:rPr>
                        <a:t>Failure (in flight)</a:t>
                      </a:r>
                    </a:p>
                  </a:txBody>
                  <a:tcPr anchor="ctr">
                    <a:lnL>
                      <a:noFill/>
                    </a:lnL>
                    <a:lnR>
                      <a:noFill/>
                    </a:lnR>
                    <a:lnT>
                      <a:noFill/>
                    </a:lnT>
                    <a:lnB>
                      <a:noFill/>
                    </a:lnB>
                    <a:noFill/>
                  </a:tcPr>
                </a:tc>
                <a:tc>
                  <a:txBody>
                    <a:bodyPr/>
                    <a:lstStyle/>
                    <a:p>
                      <a:pPr algn="r" fontAlgn="ctr"/>
                      <a:r>
                        <a:rPr lang="es-ES">
                          <a:effectLst/>
                        </a:rPr>
                        <a:t>1</a:t>
                      </a:r>
                    </a:p>
                  </a:txBody>
                  <a:tcPr anchor="ctr">
                    <a:lnL>
                      <a:noFill/>
                    </a:lnL>
                    <a:lnR>
                      <a:noFill/>
                    </a:lnR>
                    <a:lnT>
                      <a:noFill/>
                    </a:lnT>
                    <a:lnB>
                      <a:noFill/>
                    </a:lnB>
                    <a:noFill/>
                  </a:tcPr>
                </a:tc>
                <a:extLst>
                  <a:ext uri="{0D108BD9-81ED-4DB2-BD59-A6C34878D82A}">
                    <a16:rowId xmlns:a16="http://schemas.microsoft.com/office/drawing/2014/main" val="2204622346"/>
                  </a:ext>
                </a:extLst>
              </a:tr>
              <a:tr h="0">
                <a:tc>
                  <a:txBody>
                    <a:bodyPr/>
                    <a:lstStyle/>
                    <a:p>
                      <a:pPr algn="r" fontAlgn="ctr"/>
                      <a:r>
                        <a:rPr lang="es-ES">
                          <a:effectLst/>
                        </a:rPr>
                        <a:t>Success</a:t>
                      </a:r>
                    </a:p>
                  </a:txBody>
                  <a:tcPr anchor="ctr">
                    <a:lnL>
                      <a:noFill/>
                    </a:lnL>
                    <a:lnR>
                      <a:noFill/>
                    </a:lnR>
                    <a:lnT>
                      <a:noFill/>
                    </a:lnT>
                    <a:lnB>
                      <a:noFill/>
                    </a:lnB>
                    <a:noFill/>
                  </a:tcPr>
                </a:tc>
                <a:tc>
                  <a:txBody>
                    <a:bodyPr/>
                    <a:lstStyle/>
                    <a:p>
                      <a:pPr algn="r" fontAlgn="ctr"/>
                      <a:r>
                        <a:rPr lang="es-ES">
                          <a:effectLst/>
                        </a:rPr>
                        <a:t>98</a:t>
                      </a:r>
                    </a:p>
                  </a:txBody>
                  <a:tcPr anchor="ctr">
                    <a:lnL>
                      <a:noFill/>
                    </a:lnL>
                    <a:lnR>
                      <a:noFill/>
                    </a:lnR>
                    <a:lnT>
                      <a:noFill/>
                    </a:lnT>
                    <a:lnB>
                      <a:noFill/>
                    </a:lnB>
                    <a:noFill/>
                  </a:tcPr>
                </a:tc>
                <a:extLst>
                  <a:ext uri="{0D108BD9-81ED-4DB2-BD59-A6C34878D82A}">
                    <a16:rowId xmlns:a16="http://schemas.microsoft.com/office/drawing/2014/main" val="3856908658"/>
                  </a:ext>
                </a:extLst>
              </a:tr>
              <a:tr h="0">
                <a:tc>
                  <a:txBody>
                    <a:bodyPr/>
                    <a:lstStyle/>
                    <a:p>
                      <a:pPr algn="r" fontAlgn="ctr"/>
                      <a:r>
                        <a:rPr lang="es-ES">
                          <a:effectLst/>
                        </a:rPr>
                        <a:t>Success</a:t>
                      </a:r>
                    </a:p>
                  </a:txBody>
                  <a:tcPr anchor="ctr">
                    <a:lnL>
                      <a:noFill/>
                    </a:lnL>
                    <a:lnR>
                      <a:noFill/>
                    </a:lnR>
                    <a:lnT>
                      <a:noFill/>
                    </a:lnT>
                    <a:lnB>
                      <a:noFill/>
                    </a:lnB>
                    <a:noFill/>
                  </a:tcPr>
                </a:tc>
                <a:tc>
                  <a:txBody>
                    <a:bodyPr/>
                    <a:lstStyle/>
                    <a:p>
                      <a:pPr algn="r" fontAlgn="ctr"/>
                      <a:r>
                        <a:rPr lang="es-ES">
                          <a:effectLst/>
                        </a:rPr>
                        <a:t>1</a:t>
                      </a:r>
                    </a:p>
                  </a:txBody>
                  <a:tcPr anchor="ctr">
                    <a:lnL>
                      <a:noFill/>
                    </a:lnL>
                    <a:lnR>
                      <a:noFill/>
                    </a:lnR>
                    <a:lnT>
                      <a:noFill/>
                    </a:lnT>
                    <a:lnB>
                      <a:noFill/>
                    </a:lnB>
                    <a:noFill/>
                  </a:tcPr>
                </a:tc>
                <a:extLst>
                  <a:ext uri="{0D108BD9-81ED-4DB2-BD59-A6C34878D82A}">
                    <a16:rowId xmlns:a16="http://schemas.microsoft.com/office/drawing/2014/main" val="2819098475"/>
                  </a:ext>
                </a:extLst>
              </a:tr>
              <a:tr h="0">
                <a:tc>
                  <a:txBody>
                    <a:bodyPr/>
                    <a:lstStyle/>
                    <a:p>
                      <a:pPr algn="r" fontAlgn="ctr"/>
                      <a:r>
                        <a:rPr lang="es-ES">
                          <a:effectLst/>
                        </a:rPr>
                        <a:t>Success (payload status unclear)</a:t>
                      </a:r>
                    </a:p>
                  </a:txBody>
                  <a:tcPr anchor="ctr">
                    <a:lnL>
                      <a:noFill/>
                    </a:lnL>
                    <a:lnR>
                      <a:noFill/>
                    </a:lnR>
                    <a:lnT>
                      <a:noFill/>
                    </a:lnT>
                    <a:lnB>
                      <a:noFill/>
                    </a:lnB>
                    <a:noFill/>
                  </a:tcPr>
                </a:tc>
                <a:tc>
                  <a:txBody>
                    <a:bodyPr/>
                    <a:lstStyle/>
                    <a:p>
                      <a:pPr algn="r" fontAlgn="ctr"/>
                      <a:r>
                        <a:rPr lang="es-ES" dirty="0">
                          <a:effectLst/>
                        </a:rPr>
                        <a:t>1</a:t>
                      </a:r>
                    </a:p>
                  </a:txBody>
                  <a:tcPr anchor="ctr">
                    <a:lnL>
                      <a:noFill/>
                    </a:lnL>
                    <a:lnR>
                      <a:noFill/>
                    </a:lnR>
                    <a:lnT>
                      <a:noFill/>
                    </a:lnT>
                    <a:lnB>
                      <a:noFill/>
                    </a:lnB>
                    <a:noFill/>
                  </a:tcPr>
                </a:tc>
                <a:extLst>
                  <a:ext uri="{0D108BD9-81ED-4DB2-BD59-A6C34878D82A}">
                    <a16:rowId xmlns:a16="http://schemas.microsoft.com/office/drawing/2014/main" val="230031834"/>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a 1">
            <a:extLst>
              <a:ext uri="{FF2B5EF4-FFF2-40B4-BE49-F238E27FC236}">
                <a16:creationId xmlns:a16="http://schemas.microsoft.com/office/drawing/2014/main" id="{C7FA9444-8CD8-50AF-E734-1A1711D6437D}"/>
              </a:ext>
            </a:extLst>
          </p:cNvPr>
          <p:cNvGraphicFramePr>
            <a:graphicFrameLocks noGrp="1"/>
          </p:cNvGraphicFramePr>
          <p:nvPr>
            <p:extLst>
              <p:ext uri="{D42A27DB-BD31-4B8C-83A1-F6EECF244321}">
                <p14:modId xmlns:p14="http://schemas.microsoft.com/office/powerpoint/2010/main" val="1737688589"/>
              </p:ext>
            </p:extLst>
          </p:nvPr>
        </p:nvGraphicFramePr>
        <p:xfrm>
          <a:off x="-226322" y="1380969"/>
          <a:ext cx="2571958" cy="4351334"/>
        </p:xfrm>
        <a:graphic>
          <a:graphicData uri="http://schemas.openxmlformats.org/drawingml/2006/table">
            <a:tbl>
              <a:tblPr/>
              <a:tblGrid>
                <a:gridCol w="2571958">
                  <a:extLst>
                    <a:ext uri="{9D8B030D-6E8A-4147-A177-3AD203B41FA5}">
                      <a16:colId xmlns:a16="http://schemas.microsoft.com/office/drawing/2014/main" val="2071147944"/>
                    </a:ext>
                  </a:extLst>
                </a:gridCol>
              </a:tblGrid>
              <a:tr h="334718">
                <a:tc>
                  <a:txBody>
                    <a:bodyPr/>
                    <a:lstStyle/>
                    <a:p>
                      <a:pPr algn="r" fontAlgn="ctr"/>
                      <a:r>
                        <a:rPr lang="es-ES" sz="1600" b="1">
                          <a:effectLst/>
                        </a:rPr>
                        <a:t>Booster_Version</a:t>
                      </a:r>
                    </a:p>
                  </a:txBody>
                  <a:tcPr marL="83680" marR="83680" marT="41840" marB="41840" anchor="ctr">
                    <a:lnL>
                      <a:noFill/>
                    </a:lnL>
                    <a:lnR>
                      <a:noFill/>
                    </a:lnR>
                    <a:lnT>
                      <a:noFill/>
                    </a:lnT>
                    <a:lnB>
                      <a:noFill/>
                    </a:lnB>
                    <a:noFill/>
                  </a:tcPr>
                </a:tc>
                <a:extLst>
                  <a:ext uri="{0D108BD9-81ED-4DB2-BD59-A6C34878D82A}">
                    <a16:rowId xmlns:a16="http://schemas.microsoft.com/office/drawing/2014/main" val="1172967172"/>
                  </a:ext>
                </a:extLst>
              </a:tr>
              <a:tr h="334718">
                <a:tc>
                  <a:txBody>
                    <a:bodyPr/>
                    <a:lstStyle/>
                    <a:p>
                      <a:pPr algn="r" fontAlgn="ctr"/>
                      <a:r>
                        <a:rPr lang="es-ES" sz="1600">
                          <a:effectLst/>
                        </a:rPr>
                        <a:t>F9 B5 B1048.4</a:t>
                      </a:r>
                    </a:p>
                  </a:txBody>
                  <a:tcPr marL="83680" marR="83680" marT="41840" marB="41840" anchor="ctr">
                    <a:lnL>
                      <a:noFill/>
                    </a:lnL>
                    <a:lnR>
                      <a:noFill/>
                    </a:lnR>
                    <a:lnT>
                      <a:noFill/>
                    </a:lnT>
                    <a:lnB>
                      <a:noFill/>
                    </a:lnB>
                    <a:noFill/>
                  </a:tcPr>
                </a:tc>
                <a:extLst>
                  <a:ext uri="{0D108BD9-81ED-4DB2-BD59-A6C34878D82A}">
                    <a16:rowId xmlns:a16="http://schemas.microsoft.com/office/drawing/2014/main" val="2084698432"/>
                  </a:ext>
                </a:extLst>
              </a:tr>
              <a:tr h="334718">
                <a:tc>
                  <a:txBody>
                    <a:bodyPr/>
                    <a:lstStyle/>
                    <a:p>
                      <a:pPr algn="r" fontAlgn="ctr"/>
                      <a:r>
                        <a:rPr lang="es-ES" sz="1600">
                          <a:effectLst/>
                        </a:rPr>
                        <a:t>F9 B5 B1049.4</a:t>
                      </a:r>
                    </a:p>
                  </a:txBody>
                  <a:tcPr marL="83680" marR="83680" marT="41840" marB="41840" anchor="ctr">
                    <a:lnL>
                      <a:noFill/>
                    </a:lnL>
                    <a:lnR>
                      <a:noFill/>
                    </a:lnR>
                    <a:lnT>
                      <a:noFill/>
                    </a:lnT>
                    <a:lnB>
                      <a:noFill/>
                    </a:lnB>
                    <a:noFill/>
                  </a:tcPr>
                </a:tc>
                <a:extLst>
                  <a:ext uri="{0D108BD9-81ED-4DB2-BD59-A6C34878D82A}">
                    <a16:rowId xmlns:a16="http://schemas.microsoft.com/office/drawing/2014/main" val="3668163225"/>
                  </a:ext>
                </a:extLst>
              </a:tr>
              <a:tr h="334718">
                <a:tc>
                  <a:txBody>
                    <a:bodyPr/>
                    <a:lstStyle/>
                    <a:p>
                      <a:pPr algn="r" fontAlgn="ctr"/>
                      <a:r>
                        <a:rPr lang="es-ES" sz="1600">
                          <a:effectLst/>
                        </a:rPr>
                        <a:t>F9 B5 B1051.3</a:t>
                      </a:r>
                    </a:p>
                  </a:txBody>
                  <a:tcPr marL="83680" marR="83680" marT="41840" marB="41840" anchor="ctr">
                    <a:lnL>
                      <a:noFill/>
                    </a:lnL>
                    <a:lnR>
                      <a:noFill/>
                    </a:lnR>
                    <a:lnT>
                      <a:noFill/>
                    </a:lnT>
                    <a:lnB>
                      <a:noFill/>
                    </a:lnB>
                    <a:noFill/>
                  </a:tcPr>
                </a:tc>
                <a:extLst>
                  <a:ext uri="{0D108BD9-81ED-4DB2-BD59-A6C34878D82A}">
                    <a16:rowId xmlns:a16="http://schemas.microsoft.com/office/drawing/2014/main" val="1292510806"/>
                  </a:ext>
                </a:extLst>
              </a:tr>
              <a:tr h="334718">
                <a:tc>
                  <a:txBody>
                    <a:bodyPr/>
                    <a:lstStyle/>
                    <a:p>
                      <a:pPr algn="r" fontAlgn="ctr"/>
                      <a:r>
                        <a:rPr lang="es-ES" sz="1600">
                          <a:effectLst/>
                        </a:rPr>
                        <a:t>F9 B5 B1056.4</a:t>
                      </a:r>
                    </a:p>
                  </a:txBody>
                  <a:tcPr marL="83680" marR="83680" marT="41840" marB="41840" anchor="ctr">
                    <a:lnL>
                      <a:noFill/>
                    </a:lnL>
                    <a:lnR>
                      <a:noFill/>
                    </a:lnR>
                    <a:lnT>
                      <a:noFill/>
                    </a:lnT>
                    <a:lnB>
                      <a:noFill/>
                    </a:lnB>
                    <a:noFill/>
                  </a:tcPr>
                </a:tc>
                <a:extLst>
                  <a:ext uri="{0D108BD9-81ED-4DB2-BD59-A6C34878D82A}">
                    <a16:rowId xmlns:a16="http://schemas.microsoft.com/office/drawing/2014/main" val="2225389594"/>
                  </a:ext>
                </a:extLst>
              </a:tr>
              <a:tr h="334718">
                <a:tc>
                  <a:txBody>
                    <a:bodyPr/>
                    <a:lstStyle/>
                    <a:p>
                      <a:pPr algn="r" fontAlgn="ctr"/>
                      <a:r>
                        <a:rPr lang="es-ES" sz="1600">
                          <a:effectLst/>
                        </a:rPr>
                        <a:t>F9 B5 B1048.5</a:t>
                      </a:r>
                    </a:p>
                  </a:txBody>
                  <a:tcPr marL="83680" marR="83680" marT="41840" marB="41840" anchor="ctr">
                    <a:lnL>
                      <a:noFill/>
                    </a:lnL>
                    <a:lnR>
                      <a:noFill/>
                    </a:lnR>
                    <a:lnT>
                      <a:noFill/>
                    </a:lnT>
                    <a:lnB>
                      <a:noFill/>
                    </a:lnB>
                    <a:noFill/>
                  </a:tcPr>
                </a:tc>
                <a:extLst>
                  <a:ext uri="{0D108BD9-81ED-4DB2-BD59-A6C34878D82A}">
                    <a16:rowId xmlns:a16="http://schemas.microsoft.com/office/drawing/2014/main" val="3985471366"/>
                  </a:ext>
                </a:extLst>
              </a:tr>
              <a:tr h="334718">
                <a:tc>
                  <a:txBody>
                    <a:bodyPr/>
                    <a:lstStyle/>
                    <a:p>
                      <a:pPr algn="r" fontAlgn="ctr"/>
                      <a:r>
                        <a:rPr lang="es-ES" sz="1600">
                          <a:effectLst/>
                        </a:rPr>
                        <a:t>F9 B5 B1051.4</a:t>
                      </a:r>
                    </a:p>
                  </a:txBody>
                  <a:tcPr marL="83680" marR="83680" marT="41840" marB="41840" anchor="ctr">
                    <a:lnL>
                      <a:noFill/>
                    </a:lnL>
                    <a:lnR>
                      <a:noFill/>
                    </a:lnR>
                    <a:lnT>
                      <a:noFill/>
                    </a:lnT>
                    <a:lnB>
                      <a:noFill/>
                    </a:lnB>
                    <a:noFill/>
                  </a:tcPr>
                </a:tc>
                <a:extLst>
                  <a:ext uri="{0D108BD9-81ED-4DB2-BD59-A6C34878D82A}">
                    <a16:rowId xmlns:a16="http://schemas.microsoft.com/office/drawing/2014/main" val="846297406"/>
                  </a:ext>
                </a:extLst>
              </a:tr>
              <a:tr h="334718">
                <a:tc>
                  <a:txBody>
                    <a:bodyPr/>
                    <a:lstStyle/>
                    <a:p>
                      <a:pPr algn="r" fontAlgn="ctr"/>
                      <a:r>
                        <a:rPr lang="es-ES" sz="1600">
                          <a:effectLst/>
                        </a:rPr>
                        <a:t>F9 B5 B1049.5</a:t>
                      </a:r>
                    </a:p>
                  </a:txBody>
                  <a:tcPr marL="83680" marR="83680" marT="41840" marB="41840" anchor="ctr">
                    <a:lnL>
                      <a:noFill/>
                    </a:lnL>
                    <a:lnR>
                      <a:noFill/>
                    </a:lnR>
                    <a:lnT>
                      <a:noFill/>
                    </a:lnT>
                    <a:lnB>
                      <a:noFill/>
                    </a:lnB>
                    <a:noFill/>
                  </a:tcPr>
                </a:tc>
                <a:extLst>
                  <a:ext uri="{0D108BD9-81ED-4DB2-BD59-A6C34878D82A}">
                    <a16:rowId xmlns:a16="http://schemas.microsoft.com/office/drawing/2014/main" val="2110770761"/>
                  </a:ext>
                </a:extLst>
              </a:tr>
              <a:tr h="334718">
                <a:tc>
                  <a:txBody>
                    <a:bodyPr/>
                    <a:lstStyle/>
                    <a:p>
                      <a:pPr algn="r" fontAlgn="ctr"/>
                      <a:r>
                        <a:rPr lang="es-ES" sz="1600">
                          <a:effectLst/>
                        </a:rPr>
                        <a:t>F9 B5 B1060.2</a:t>
                      </a:r>
                    </a:p>
                  </a:txBody>
                  <a:tcPr marL="83680" marR="83680" marT="41840" marB="41840" anchor="ctr">
                    <a:lnL>
                      <a:noFill/>
                    </a:lnL>
                    <a:lnR>
                      <a:noFill/>
                    </a:lnR>
                    <a:lnT>
                      <a:noFill/>
                    </a:lnT>
                    <a:lnB>
                      <a:noFill/>
                    </a:lnB>
                    <a:noFill/>
                  </a:tcPr>
                </a:tc>
                <a:extLst>
                  <a:ext uri="{0D108BD9-81ED-4DB2-BD59-A6C34878D82A}">
                    <a16:rowId xmlns:a16="http://schemas.microsoft.com/office/drawing/2014/main" val="2471931585"/>
                  </a:ext>
                </a:extLst>
              </a:tr>
              <a:tr h="334718">
                <a:tc>
                  <a:txBody>
                    <a:bodyPr/>
                    <a:lstStyle/>
                    <a:p>
                      <a:pPr algn="r" fontAlgn="ctr"/>
                      <a:r>
                        <a:rPr lang="es-ES" sz="1600">
                          <a:effectLst/>
                        </a:rPr>
                        <a:t>F9 B5 B1058.3</a:t>
                      </a:r>
                    </a:p>
                  </a:txBody>
                  <a:tcPr marL="83680" marR="83680" marT="41840" marB="41840" anchor="ctr">
                    <a:lnL>
                      <a:noFill/>
                    </a:lnL>
                    <a:lnR>
                      <a:noFill/>
                    </a:lnR>
                    <a:lnT>
                      <a:noFill/>
                    </a:lnT>
                    <a:lnB>
                      <a:noFill/>
                    </a:lnB>
                    <a:noFill/>
                  </a:tcPr>
                </a:tc>
                <a:extLst>
                  <a:ext uri="{0D108BD9-81ED-4DB2-BD59-A6C34878D82A}">
                    <a16:rowId xmlns:a16="http://schemas.microsoft.com/office/drawing/2014/main" val="2501693307"/>
                  </a:ext>
                </a:extLst>
              </a:tr>
              <a:tr h="334718">
                <a:tc>
                  <a:txBody>
                    <a:bodyPr/>
                    <a:lstStyle/>
                    <a:p>
                      <a:pPr algn="r" fontAlgn="ctr"/>
                      <a:r>
                        <a:rPr lang="es-ES" sz="1600">
                          <a:effectLst/>
                        </a:rPr>
                        <a:t>F9 B5 B1051.6</a:t>
                      </a:r>
                    </a:p>
                  </a:txBody>
                  <a:tcPr marL="83680" marR="83680" marT="41840" marB="41840" anchor="ctr">
                    <a:lnL>
                      <a:noFill/>
                    </a:lnL>
                    <a:lnR>
                      <a:noFill/>
                    </a:lnR>
                    <a:lnT>
                      <a:noFill/>
                    </a:lnT>
                    <a:lnB>
                      <a:noFill/>
                    </a:lnB>
                    <a:noFill/>
                  </a:tcPr>
                </a:tc>
                <a:extLst>
                  <a:ext uri="{0D108BD9-81ED-4DB2-BD59-A6C34878D82A}">
                    <a16:rowId xmlns:a16="http://schemas.microsoft.com/office/drawing/2014/main" val="2541322529"/>
                  </a:ext>
                </a:extLst>
              </a:tr>
              <a:tr h="334718">
                <a:tc>
                  <a:txBody>
                    <a:bodyPr/>
                    <a:lstStyle/>
                    <a:p>
                      <a:pPr algn="r" fontAlgn="ctr"/>
                      <a:r>
                        <a:rPr lang="es-ES" sz="1600">
                          <a:effectLst/>
                        </a:rPr>
                        <a:t>F9 B5 B1060.3</a:t>
                      </a:r>
                    </a:p>
                  </a:txBody>
                  <a:tcPr marL="83680" marR="83680" marT="41840" marB="41840" anchor="ctr">
                    <a:lnL>
                      <a:noFill/>
                    </a:lnL>
                    <a:lnR>
                      <a:noFill/>
                    </a:lnR>
                    <a:lnT>
                      <a:noFill/>
                    </a:lnT>
                    <a:lnB>
                      <a:noFill/>
                    </a:lnB>
                    <a:noFill/>
                  </a:tcPr>
                </a:tc>
                <a:extLst>
                  <a:ext uri="{0D108BD9-81ED-4DB2-BD59-A6C34878D82A}">
                    <a16:rowId xmlns:a16="http://schemas.microsoft.com/office/drawing/2014/main" val="3412811481"/>
                  </a:ext>
                </a:extLst>
              </a:tr>
              <a:tr h="334718">
                <a:tc>
                  <a:txBody>
                    <a:bodyPr/>
                    <a:lstStyle/>
                    <a:p>
                      <a:pPr algn="r" fontAlgn="ctr"/>
                      <a:r>
                        <a:rPr lang="es-ES" sz="1600" dirty="0">
                          <a:effectLst/>
                        </a:rPr>
                        <a:t>F9 B5 B1049.7</a:t>
                      </a:r>
                    </a:p>
                  </a:txBody>
                  <a:tcPr marL="83680" marR="83680" marT="41840" marB="41840" anchor="ctr">
                    <a:lnL>
                      <a:noFill/>
                    </a:lnL>
                    <a:lnR>
                      <a:noFill/>
                    </a:lnR>
                    <a:lnT>
                      <a:noFill/>
                    </a:lnT>
                    <a:lnB>
                      <a:noFill/>
                    </a:lnB>
                    <a:noFill/>
                  </a:tcPr>
                </a:tc>
                <a:extLst>
                  <a:ext uri="{0D108BD9-81ED-4DB2-BD59-A6C34878D82A}">
                    <a16:rowId xmlns:a16="http://schemas.microsoft.com/office/drawing/2014/main" val="225983116"/>
                  </a:ext>
                </a:extLst>
              </a:tr>
            </a:tbl>
          </a:graphicData>
        </a:graphic>
      </p:graphicFrame>
      <p:sp>
        <p:nvSpPr>
          <p:cNvPr id="7" name="CuadroTexto 6">
            <a:extLst>
              <a:ext uri="{FF2B5EF4-FFF2-40B4-BE49-F238E27FC236}">
                <a16:creationId xmlns:a16="http://schemas.microsoft.com/office/drawing/2014/main" id="{D14591FC-2439-14D2-011D-A7030FA1D3DA}"/>
              </a:ext>
            </a:extLst>
          </p:cNvPr>
          <p:cNvSpPr txBox="1"/>
          <p:nvPr/>
        </p:nvSpPr>
        <p:spPr>
          <a:xfrm>
            <a:off x="734028" y="5818587"/>
            <a:ext cx="10515600" cy="646331"/>
          </a:xfrm>
          <a:prstGeom prst="rect">
            <a:avLst/>
          </a:prstGeom>
          <a:noFill/>
        </p:spPr>
        <p:txBody>
          <a:bodyPr wrap="square">
            <a:spAutoFit/>
          </a:bodyPr>
          <a:lstStyle/>
          <a:p>
            <a:pPr>
              <a:lnSpc>
                <a:spcPct val="100000"/>
              </a:lnSpc>
              <a:spcBef>
                <a:spcPts val="1705"/>
              </a:spcBef>
            </a:pPr>
            <a:r>
              <a:rPr lang="en-US" sz="1800" dirty="0">
                <a:latin typeface="Microsoft Sans Serif"/>
                <a:cs typeface="Microsoft Sans Serif"/>
              </a:rPr>
              <a:t>Filter</a:t>
            </a:r>
            <a:r>
              <a:rPr lang="en-US" sz="1800" spc="-5" dirty="0">
                <a:latin typeface="Microsoft Sans Serif"/>
                <a:cs typeface="Microsoft Sans Serif"/>
              </a:rPr>
              <a:t> </a:t>
            </a:r>
            <a:r>
              <a:rPr lang="en-US" sz="1800" dirty="0">
                <a:latin typeface="Microsoft Sans Serif"/>
                <a:cs typeface="Microsoft Sans Serif"/>
              </a:rPr>
              <a:t>data</a:t>
            </a:r>
            <a:r>
              <a:rPr lang="en-US" sz="1800" spc="-35" dirty="0">
                <a:latin typeface="Microsoft Sans Serif"/>
                <a:cs typeface="Microsoft Sans Serif"/>
              </a:rPr>
              <a:t> </a:t>
            </a:r>
            <a:r>
              <a:rPr lang="en-US" sz="1800" dirty="0">
                <a:latin typeface="Microsoft Sans Serif"/>
                <a:cs typeface="Microsoft Sans Serif"/>
              </a:rPr>
              <a:t>by</a:t>
            </a:r>
            <a:r>
              <a:rPr lang="en-US" sz="1800" spc="-55" dirty="0">
                <a:latin typeface="Microsoft Sans Serif"/>
                <a:cs typeface="Microsoft Sans Serif"/>
              </a:rPr>
              <a:t> </a:t>
            </a:r>
            <a:r>
              <a:rPr lang="en-US" sz="1800" dirty="0">
                <a:latin typeface="Microsoft Sans Serif"/>
                <a:cs typeface="Microsoft Sans Serif"/>
              </a:rPr>
              <a:t>returning</a:t>
            </a:r>
            <a:r>
              <a:rPr lang="en-US" sz="1800" spc="-15" dirty="0">
                <a:latin typeface="Microsoft Sans Serif"/>
                <a:cs typeface="Microsoft Sans Serif"/>
              </a:rPr>
              <a:t> </a:t>
            </a:r>
            <a:r>
              <a:rPr lang="en-US" sz="1800" spc="-20" dirty="0">
                <a:latin typeface="Microsoft Sans Serif"/>
                <a:cs typeface="Microsoft Sans Serif"/>
              </a:rPr>
              <a:t>only </a:t>
            </a:r>
            <a:r>
              <a:rPr lang="en-US" sz="1800" dirty="0">
                <a:latin typeface="Microsoft Sans Serif"/>
                <a:cs typeface="Microsoft Sans Serif"/>
              </a:rPr>
              <a:t>the</a:t>
            </a:r>
            <a:r>
              <a:rPr lang="en-US" sz="1800" spc="15" dirty="0">
                <a:latin typeface="Microsoft Sans Serif"/>
                <a:cs typeface="Microsoft Sans Serif"/>
              </a:rPr>
              <a:t> </a:t>
            </a:r>
            <a:r>
              <a:rPr lang="en-US" sz="1800" spc="-50" dirty="0">
                <a:latin typeface="Microsoft Sans Serif"/>
                <a:cs typeface="Microsoft Sans Serif"/>
              </a:rPr>
              <a:t>heaviest</a:t>
            </a:r>
            <a:r>
              <a:rPr lang="en-US" sz="1800" spc="-25" dirty="0">
                <a:latin typeface="Microsoft Sans Serif"/>
                <a:cs typeface="Microsoft Sans Serif"/>
              </a:rPr>
              <a:t> payload</a:t>
            </a:r>
            <a:r>
              <a:rPr lang="en-US" sz="1800" spc="-5" dirty="0">
                <a:latin typeface="Microsoft Sans Serif"/>
                <a:cs typeface="Microsoft Sans Serif"/>
              </a:rPr>
              <a:t> </a:t>
            </a:r>
            <a:r>
              <a:rPr lang="en-US" sz="1800" spc="-110" dirty="0">
                <a:latin typeface="Microsoft Sans Serif"/>
                <a:cs typeface="Microsoft Sans Serif"/>
              </a:rPr>
              <a:t>mass</a:t>
            </a:r>
            <a:r>
              <a:rPr lang="en-US" sz="1800" spc="-70" dirty="0">
                <a:latin typeface="Microsoft Sans Serif"/>
                <a:cs typeface="Microsoft Sans Serif"/>
              </a:rPr>
              <a:t> </a:t>
            </a:r>
            <a:r>
              <a:rPr lang="en-US" sz="1800" dirty="0">
                <a:latin typeface="Microsoft Sans Serif"/>
                <a:cs typeface="Microsoft Sans Serif"/>
              </a:rPr>
              <a:t>with</a:t>
            </a:r>
            <a:r>
              <a:rPr lang="en-US" sz="1800" spc="50" dirty="0">
                <a:latin typeface="Microsoft Sans Serif"/>
                <a:cs typeface="Microsoft Sans Serif"/>
              </a:rPr>
              <a:t> </a:t>
            </a:r>
            <a:r>
              <a:rPr lang="en-US" sz="1800" spc="-120" dirty="0">
                <a:latin typeface="Microsoft Sans Serif"/>
                <a:cs typeface="Microsoft Sans Serif"/>
              </a:rPr>
              <a:t>MAX</a:t>
            </a:r>
            <a:r>
              <a:rPr lang="en-US" sz="1800" spc="-15" dirty="0">
                <a:latin typeface="Microsoft Sans Serif"/>
                <a:cs typeface="Microsoft Sans Serif"/>
              </a:rPr>
              <a:t> </a:t>
            </a:r>
            <a:r>
              <a:rPr lang="en-US" sz="1800" spc="-20" dirty="0">
                <a:latin typeface="Microsoft Sans Serif"/>
                <a:cs typeface="Microsoft Sans Serif"/>
              </a:rPr>
              <a:t>function.</a:t>
            </a:r>
            <a:r>
              <a:rPr lang="en-US" sz="1800" spc="-75" dirty="0">
                <a:latin typeface="Microsoft Sans Serif"/>
                <a:cs typeface="Microsoft Sans Serif"/>
              </a:rPr>
              <a:t> </a:t>
            </a:r>
            <a:r>
              <a:rPr lang="en-US" sz="1800" spc="-25" dirty="0">
                <a:latin typeface="Microsoft Sans Serif"/>
                <a:cs typeface="Microsoft Sans Serif"/>
              </a:rPr>
              <a:t>The </a:t>
            </a:r>
            <a:r>
              <a:rPr lang="en-US" sz="1800" spc="-45" dirty="0">
                <a:latin typeface="Microsoft Sans Serif"/>
                <a:cs typeface="Microsoft Sans Serif"/>
              </a:rPr>
              <a:t>main</a:t>
            </a:r>
            <a:r>
              <a:rPr lang="en-US" sz="1800" spc="-75" dirty="0">
                <a:latin typeface="Microsoft Sans Serif"/>
                <a:cs typeface="Microsoft Sans Serif"/>
              </a:rPr>
              <a:t> </a:t>
            </a:r>
            <a:r>
              <a:rPr lang="en-US" sz="1800" spc="-10" dirty="0">
                <a:latin typeface="Microsoft Sans Serif"/>
                <a:cs typeface="Microsoft Sans Serif"/>
              </a:rPr>
              <a:t>query</a:t>
            </a:r>
            <a:r>
              <a:rPr lang="en-US" sz="1800" spc="-75" dirty="0">
                <a:latin typeface="Microsoft Sans Serif"/>
                <a:cs typeface="Microsoft Sans Serif"/>
              </a:rPr>
              <a:t> uses</a:t>
            </a:r>
            <a:r>
              <a:rPr lang="en-US" sz="1800" spc="-45" dirty="0">
                <a:latin typeface="Microsoft Sans Serif"/>
                <a:cs typeface="Microsoft Sans Serif"/>
              </a:rPr>
              <a:t> </a:t>
            </a:r>
            <a:r>
              <a:rPr lang="en-US" sz="1800" spc="-35" dirty="0">
                <a:latin typeface="Microsoft Sans Serif"/>
                <a:cs typeface="Microsoft Sans Serif"/>
              </a:rPr>
              <a:t>subquery</a:t>
            </a:r>
            <a:r>
              <a:rPr lang="en-US" sz="1800" spc="-100" dirty="0">
                <a:latin typeface="Microsoft Sans Serif"/>
                <a:cs typeface="Microsoft Sans Serif"/>
              </a:rPr>
              <a:t> </a:t>
            </a:r>
            <a:r>
              <a:rPr lang="en-US" sz="1800" spc="-20" dirty="0">
                <a:latin typeface="Microsoft Sans Serif"/>
                <a:cs typeface="Microsoft Sans Serif"/>
              </a:rPr>
              <a:t>results</a:t>
            </a:r>
            <a:r>
              <a:rPr lang="en-US" sz="1800" spc="-50" dirty="0">
                <a:latin typeface="Microsoft Sans Serif"/>
                <a:cs typeface="Microsoft Sans Serif"/>
              </a:rPr>
              <a:t> </a:t>
            </a:r>
            <a:r>
              <a:rPr lang="en-US" sz="1800" spc="-10" dirty="0">
                <a:latin typeface="Microsoft Sans Serif"/>
                <a:cs typeface="Microsoft Sans Serif"/>
              </a:rPr>
              <a:t>and</a:t>
            </a:r>
            <a:r>
              <a:rPr lang="en-US" sz="1800" spc="-55" dirty="0">
                <a:latin typeface="Microsoft Sans Serif"/>
                <a:cs typeface="Microsoft Sans Serif"/>
              </a:rPr>
              <a:t> </a:t>
            </a:r>
            <a:r>
              <a:rPr lang="en-US" sz="1800" spc="-20" dirty="0">
                <a:latin typeface="Microsoft Sans Serif"/>
                <a:cs typeface="Microsoft Sans Serif"/>
              </a:rPr>
              <a:t>returns</a:t>
            </a:r>
            <a:r>
              <a:rPr lang="en-US" sz="1800" spc="-50" dirty="0">
                <a:latin typeface="Microsoft Sans Serif"/>
                <a:cs typeface="Microsoft Sans Serif"/>
              </a:rPr>
              <a:t> </a:t>
            </a:r>
            <a:r>
              <a:rPr lang="en-US" sz="1800" spc="-10" dirty="0">
                <a:latin typeface="Microsoft Sans Serif"/>
                <a:cs typeface="Microsoft Sans Serif"/>
              </a:rPr>
              <a:t>unique </a:t>
            </a:r>
            <a:r>
              <a:rPr lang="en-US" sz="1800" dirty="0">
                <a:latin typeface="Microsoft Sans Serif"/>
                <a:cs typeface="Microsoft Sans Serif"/>
              </a:rPr>
              <a:t>booster</a:t>
            </a:r>
            <a:r>
              <a:rPr lang="en-US" sz="1800" spc="-65" dirty="0">
                <a:latin typeface="Microsoft Sans Serif"/>
                <a:cs typeface="Microsoft Sans Serif"/>
              </a:rPr>
              <a:t> </a:t>
            </a:r>
            <a:r>
              <a:rPr lang="en-US" sz="1800" spc="-25" dirty="0">
                <a:latin typeface="Microsoft Sans Serif"/>
                <a:cs typeface="Microsoft Sans Serif"/>
              </a:rPr>
              <a:t>version</a:t>
            </a:r>
            <a:r>
              <a:rPr lang="en-US" sz="1800" spc="40" dirty="0">
                <a:latin typeface="Microsoft Sans Serif"/>
                <a:cs typeface="Microsoft Sans Serif"/>
              </a:rPr>
              <a:t> </a:t>
            </a:r>
            <a:r>
              <a:rPr lang="en-US" sz="1800" spc="-200" dirty="0">
                <a:latin typeface="Microsoft Sans Serif"/>
                <a:cs typeface="Microsoft Sans Serif"/>
              </a:rPr>
              <a:t>(SELECT</a:t>
            </a:r>
            <a:r>
              <a:rPr lang="en-US" sz="1800" spc="-105" dirty="0">
                <a:latin typeface="Microsoft Sans Serif"/>
                <a:cs typeface="Microsoft Sans Serif"/>
              </a:rPr>
              <a:t> </a:t>
            </a:r>
            <a:r>
              <a:rPr lang="en-US" sz="1800" spc="-145" dirty="0">
                <a:latin typeface="Microsoft Sans Serif"/>
                <a:cs typeface="Microsoft Sans Serif"/>
              </a:rPr>
              <a:t>DISTINCT)</a:t>
            </a:r>
            <a:r>
              <a:rPr lang="en-US" sz="1800" spc="-75" dirty="0">
                <a:latin typeface="Microsoft Sans Serif"/>
                <a:cs typeface="Microsoft Sans Serif"/>
              </a:rPr>
              <a:t> </a:t>
            </a:r>
            <a:r>
              <a:rPr lang="en-US" sz="1800" dirty="0">
                <a:latin typeface="Microsoft Sans Serif"/>
                <a:cs typeface="Microsoft Sans Serif"/>
              </a:rPr>
              <a:t>with</a:t>
            </a:r>
            <a:r>
              <a:rPr lang="en-US" sz="1800" spc="-45" dirty="0">
                <a:latin typeface="Microsoft Sans Serif"/>
                <a:cs typeface="Microsoft Sans Serif"/>
              </a:rPr>
              <a:t> </a:t>
            </a:r>
            <a:r>
              <a:rPr lang="en-US" sz="1800" dirty="0">
                <a:latin typeface="Microsoft Sans Serif"/>
                <a:cs typeface="Microsoft Sans Serif"/>
              </a:rPr>
              <a:t>the</a:t>
            </a:r>
            <a:r>
              <a:rPr lang="en-US" sz="1800" spc="10" dirty="0">
                <a:latin typeface="Microsoft Sans Serif"/>
                <a:cs typeface="Microsoft Sans Serif"/>
              </a:rPr>
              <a:t> </a:t>
            </a:r>
            <a:r>
              <a:rPr lang="en-US" sz="1800" spc="-10" dirty="0">
                <a:latin typeface="Microsoft Sans Serif"/>
                <a:cs typeface="Microsoft Sans Serif"/>
              </a:rPr>
              <a:t>heaviest </a:t>
            </a:r>
            <a:r>
              <a:rPr lang="en-US" sz="1800" spc="-25" dirty="0">
                <a:latin typeface="Microsoft Sans Serif"/>
                <a:cs typeface="Microsoft Sans Serif"/>
              </a:rPr>
              <a:t>payload</a:t>
            </a:r>
            <a:r>
              <a:rPr lang="en-US" sz="1800" spc="-85" dirty="0">
                <a:latin typeface="Microsoft Sans Serif"/>
                <a:cs typeface="Microsoft Sans Serif"/>
              </a:rPr>
              <a:t> </a:t>
            </a:r>
            <a:r>
              <a:rPr lang="en-US" sz="1800" spc="-20" dirty="0">
                <a:latin typeface="Microsoft Sans Serif"/>
                <a:cs typeface="Microsoft Sans Serif"/>
              </a:rPr>
              <a:t>mass</a:t>
            </a:r>
            <a:endParaRPr lang="es-ES" dirty="0"/>
          </a:p>
        </p:txBody>
      </p:sp>
      <p:pic>
        <p:nvPicPr>
          <p:cNvPr id="9" name="Imagen 8">
            <a:extLst>
              <a:ext uri="{FF2B5EF4-FFF2-40B4-BE49-F238E27FC236}">
                <a16:creationId xmlns:a16="http://schemas.microsoft.com/office/drawing/2014/main" id="{B63AAB54-7751-85FC-4F7A-DC6428CAB6F0}"/>
              </a:ext>
            </a:extLst>
          </p:cNvPr>
          <p:cNvPicPr>
            <a:picLocks noChangeAspect="1"/>
          </p:cNvPicPr>
          <p:nvPr/>
        </p:nvPicPr>
        <p:blipFill>
          <a:blip r:embed="rId3"/>
          <a:stretch>
            <a:fillRect/>
          </a:stretch>
        </p:blipFill>
        <p:spPr>
          <a:xfrm>
            <a:off x="5420299" y="1442365"/>
            <a:ext cx="5876925" cy="422854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725A9864-6014-C80C-69CE-9F9FC47B1279}"/>
              </a:ext>
            </a:extLst>
          </p:cNvPr>
          <p:cNvPicPr>
            <a:picLocks noChangeAspect="1"/>
          </p:cNvPicPr>
          <p:nvPr/>
        </p:nvPicPr>
        <p:blipFill>
          <a:blip r:embed="rId3"/>
          <a:stretch>
            <a:fillRect/>
          </a:stretch>
        </p:blipFill>
        <p:spPr>
          <a:xfrm>
            <a:off x="576471" y="2625173"/>
            <a:ext cx="10881502" cy="2800350"/>
          </a:xfrm>
          <a:prstGeom prst="rect">
            <a:avLst/>
          </a:prstGeom>
        </p:spPr>
      </p:pic>
      <p:graphicFrame>
        <p:nvGraphicFramePr>
          <p:cNvPr id="7" name="Tabla 6">
            <a:extLst>
              <a:ext uri="{FF2B5EF4-FFF2-40B4-BE49-F238E27FC236}">
                <a16:creationId xmlns:a16="http://schemas.microsoft.com/office/drawing/2014/main" id="{8E7B4848-94EB-9B1C-3A53-4435EC60831A}"/>
              </a:ext>
            </a:extLst>
          </p:cNvPr>
          <p:cNvGraphicFramePr>
            <a:graphicFrameLocks noGrp="1"/>
          </p:cNvGraphicFramePr>
          <p:nvPr>
            <p:extLst>
              <p:ext uri="{D42A27DB-BD31-4B8C-83A1-F6EECF244321}">
                <p14:modId xmlns:p14="http://schemas.microsoft.com/office/powerpoint/2010/main" val="1938783839"/>
              </p:ext>
            </p:extLst>
          </p:nvPr>
        </p:nvGraphicFramePr>
        <p:xfrm>
          <a:off x="0" y="1432477"/>
          <a:ext cx="10515600" cy="1097280"/>
        </p:xfrm>
        <a:graphic>
          <a:graphicData uri="http://schemas.openxmlformats.org/drawingml/2006/table">
            <a:tbl>
              <a:tblPr/>
              <a:tblGrid>
                <a:gridCol w="2103120">
                  <a:extLst>
                    <a:ext uri="{9D8B030D-6E8A-4147-A177-3AD203B41FA5}">
                      <a16:colId xmlns:a16="http://schemas.microsoft.com/office/drawing/2014/main" val="3256287503"/>
                    </a:ext>
                  </a:extLst>
                </a:gridCol>
                <a:gridCol w="2103120">
                  <a:extLst>
                    <a:ext uri="{9D8B030D-6E8A-4147-A177-3AD203B41FA5}">
                      <a16:colId xmlns:a16="http://schemas.microsoft.com/office/drawing/2014/main" val="1263989852"/>
                    </a:ext>
                  </a:extLst>
                </a:gridCol>
                <a:gridCol w="2103120">
                  <a:extLst>
                    <a:ext uri="{9D8B030D-6E8A-4147-A177-3AD203B41FA5}">
                      <a16:colId xmlns:a16="http://schemas.microsoft.com/office/drawing/2014/main" val="1424118417"/>
                    </a:ext>
                  </a:extLst>
                </a:gridCol>
                <a:gridCol w="2103120">
                  <a:extLst>
                    <a:ext uri="{9D8B030D-6E8A-4147-A177-3AD203B41FA5}">
                      <a16:colId xmlns:a16="http://schemas.microsoft.com/office/drawing/2014/main" val="2901834122"/>
                    </a:ext>
                  </a:extLst>
                </a:gridCol>
                <a:gridCol w="2103120">
                  <a:extLst>
                    <a:ext uri="{9D8B030D-6E8A-4147-A177-3AD203B41FA5}">
                      <a16:colId xmlns:a16="http://schemas.microsoft.com/office/drawing/2014/main" val="250282898"/>
                    </a:ext>
                  </a:extLst>
                </a:gridCol>
              </a:tblGrid>
              <a:tr h="0">
                <a:tc>
                  <a:txBody>
                    <a:bodyPr/>
                    <a:lstStyle/>
                    <a:p>
                      <a:pPr algn="r" fontAlgn="ctr"/>
                      <a:r>
                        <a:rPr lang="es-ES" b="1">
                          <a:effectLst/>
                        </a:rPr>
                        <a:t>month</a:t>
                      </a:r>
                    </a:p>
                  </a:txBody>
                  <a:tcPr anchor="ctr">
                    <a:lnL>
                      <a:noFill/>
                    </a:lnL>
                    <a:lnR>
                      <a:noFill/>
                    </a:lnR>
                    <a:lnT>
                      <a:noFill/>
                    </a:lnT>
                    <a:lnB>
                      <a:noFill/>
                    </a:lnB>
                    <a:noFill/>
                  </a:tcPr>
                </a:tc>
                <a:tc>
                  <a:txBody>
                    <a:bodyPr/>
                    <a:lstStyle/>
                    <a:p>
                      <a:pPr algn="r" fontAlgn="ctr"/>
                      <a:r>
                        <a:rPr lang="es-ES" b="1">
                          <a:effectLst/>
                        </a:rPr>
                        <a:t>Date</a:t>
                      </a:r>
                    </a:p>
                  </a:txBody>
                  <a:tcPr anchor="ctr">
                    <a:lnL>
                      <a:noFill/>
                    </a:lnL>
                    <a:lnR>
                      <a:noFill/>
                    </a:lnR>
                    <a:lnT>
                      <a:noFill/>
                    </a:lnT>
                    <a:lnB>
                      <a:noFill/>
                    </a:lnB>
                    <a:noFill/>
                  </a:tcPr>
                </a:tc>
                <a:tc>
                  <a:txBody>
                    <a:bodyPr/>
                    <a:lstStyle/>
                    <a:p>
                      <a:pPr algn="r" fontAlgn="ctr"/>
                      <a:r>
                        <a:rPr lang="es-ES" b="1">
                          <a:effectLst/>
                        </a:rPr>
                        <a:t>Booster_Version</a:t>
                      </a:r>
                    </a:p>
                  </a:txBody>
                  <a:tcPr anchor="ctr">
                    <a:lnL>
                      <a:noFill/>
                    </a:lnL>
                    <a:lnR>
                      <a:noFill/>
                    </a:lnR>
                    <a:lnT>
                      <a:noFill/>
                    </a:lnT>
                    <a:lnB>
                      <a:noFill/>
                    </a:lnB>
                    <a:noFill/>
                  </a:tcPr>
                </a:tc>
                <a:tc>
                  <a:txBody>
                    <a:bodyPr/>
                    <a:lstStyle/>
                    <a:p>
                      <a:pPr algn="r" fontAlgn="ctr"/>
                      <a:r>
                        <a:rPr lang="es-ES" b="1">
                          <a:effectLst/>
                        </a:rPr>
                        <a:t>Launch_Site</a:t>
                      </a:r>
                    </a:p>
                  </a:txBody>
                  <a:tcPr anchor="ctr">
                    <a:lnL>
                      <a:noFill/>
                    </a:lnL>
                    <a:lnR>
                      <a:noFill/>
                    </a:lnR>
                    <a:lnT>
                      <a:noFill/>
                    </a:lnT>
                    <a:lnB>
                      <a:noFill/>
                    </a:lnB>
                    <a:noFill/>
                  </a:tcPr>
                </a:tc>
                <a:tc>
                  <a:txBody>
                    <a:bodyPr/>
                    <a:lstStyle/>
                    <a:p>
                      <a:pPr algn="r" fontAlgn="ctr"/>
                      <a:r>
                        <a:rPr lang="es-ES" b="1">
                          <a:effectLst/>
                        </a:rPr>
                        <a:t>Landing_Outcome</a:t>
                      </a:r>
                    </a:p>
                  </a:txBody>
                  <a:tcPr anchor="ctr">
                    <a:lnL>
                      <a:noFill/>
                    </a:lnL>
                    <a:lnR>
                      <a:noFill/>
                    </a:lnR>
                    <a:lnT>
                      <a:noFill/>
                    </a:lnT>
                    <a:lnB>
                      <a:noFill/>
                    </a:lnB>
                    <a:noFill/>
                  </a:tcPr>
                </a:tc>
                <a:extLst>
                  <a:ext uri="{0D108BD9-81ED-4DB2-BD59-A6C34878D82A}">
                    <a16:rowId xmlns:a16="http://schemas.microsoft.com/office/drawing/2014/main" val="3903439253"/>
                  </a:ext>
                </a:extLst>
              </a:tr>
              <a:tr h="0">
                <a:tc>
                  <a:txBody>
                    <a:bodyPr/>
                    <a:lstStyle/>
                    <a:p>
                      <a:pPr algn="r" fontAlgn="ctr"/>
                      <a:r>
                        <a:rPr lang="es-ES">
                          <a:effectLst/>
                        </a:rPr>
                        <a:t>01</a:t>
                      </a:r>
                    </a:p>
                  </a:txBody>
                  <a:tcPr anchor="ctr">
                    <a:lnL>
                      <a:noFill/>
                    </a:lnL>
                    <a:lnR>
                      <a:noFill/>
                    </a:lnR>
                    <a:lnT>
                      <a:noFill/>
                    </a:lnT>
                    <a:lnB>
                      <a:noFill/>
                    </a:lnB>
                    <a:noFill/>
                  </a:tcPr>
                </a:tc>
                <a:tc>
                  <a:txBody>
                    <a:bodyPr/>
                    <a:lstStyle/>
                    <a:p>
                      <a:pPr algn="r" fontAlgn="ctr"/>
                      <a:r>
                        <a:rPr lang="es-ES">
                          <a:effectLst/>
                        </a:rPr>
                        <a:t>2015-01-10</a:t>
                      </a:r>
                    </a:p>
                  </a:txBody>
                  <a:tcPr anchor="ctr">
                    <a:lnL>
                      <a:noFill/>
                    </a:lnL>
                    <a:lnR>
                      <a:noFill/>
                    </a:lnR>
                    <a:lnT>
                      <a:noFill/>
                    </a:lnT>
                    <a:lnB>
                      <a:noFill/>
                    </a:lnB>
                    <a:noFill/>
                  </a:tcPr>
                </a:tc>
                <a:tc>
                  <a:txBody>
                    <a:bodyPr/>
                    <a:lstStyle/>
                    <a:p>
                      <a:pPr algn="r" fontAlgn="ctr"/>
                      <a:r>
                        <a:rPr lang="es-ES">
                          <a:effectLst/>
                        </a:rPr>
                        <a:t>F9 v1.1 B1012</a:t>
                      </a:r>
                    </a:p>
                  </a:txBody>
                  <a:tcPr anchor="ctr">
                    <a:lnL>
                      <a:noFill/>
                    </a:lnL>
                    <a:lnR>
                      <a:noFill/>
                    </a:lnR>
                    <a:lnT>
                      <a:noFill/>
                    </a:lnT>
                    <a:lnB>
                      <a:noFill/>
                    </a:lnB>
                    <a:noFill/>
                  </a:tcPr>
                </a:tc>
                <a:tc>
                  <a:txBody>
                    <a:bodyPr/>
                    <a:lstStyle/>
                    <a:p>
                      <a:pPr algn="r" fontAlgn="ctr"/>
                      <a:r>
                        <a:rPr lang="es-ES">
                          <a:effectLst/>
                        </a:rPr>
                        <a:t>CCAFS LC-40</a:t>
                      </a:r>
                    </a:p>
                  </a:txBody>
                  <a:tcPr anchor="ctr">
                    <a:lnL>
                      <a:noFill/>
                    </a:lnL>
                    <a:lnR>
                      <a:noFill/>
                    </a:lnR>
                    <a:lnT>
                      <a:noFill/>
                    </a:lnT>
                    <a:lnB>
                      <a:noFill/>
                    </a:lnB>
                    <a:noFill/>
                  </a:tcPr>
                </a:tc>
                <a:tc>
                  <a:txBody>
                    <a:bodyPr/>
                    <a:lstStyle/>
                    <a:p>
                      <a:pPr algn="r" fontAlgn="ctr"/>
                      <a:r>
                        <a:rPr lang="es-ES">
                          <a:effectLst/>
                        </a:rPr>
                        <a:t>Failure (drone ship)</a:t>
                      </a:r>
                    </a:p>
                  </a:txBody>
                  <a:tcPr anchor="ctr">
                    <a:lnL>
                      <a:noFill/>
                    </a:lnL>
                    <a:lnR>
                      <a:noFill/>
                    </a:lnR>
                    <a:lnT>
                      <a:noFill/>
                    </a:lnT>
                    <a:lnB>
                      <a:noFill/>
                    </a:lnB>
                    <a:noFill/>
                  </a:tcPr>
                </a:tc>
                <a:extLst>
                  <a:ext uri="{0D108BD9-81ED-4DB2-BD59-A6C34878D82A}">
                    <a16:rowId xmlns:a16="http://schemas.microsoft.com/office/drawing/2014/main" val="2446495390"/>
                  </a:ext>
                </a:extLst>
              </a:tr>
              <a:tr h="0">
                <a:tc>
                  <a:txBody>
                    <a:bodyPr/>
                    <a:lstStyle/>
                    <a:p>
                      <a:pPr algn="r" fontAlgn="ctr"/>
                      <a:r>
                        <a:rPr lang="es-ES">
                          <a:effectLst/>
                        </a:rPr>
                        <a:t>04</a:t>
                      </a:r>
                    </a:p>
                  </a:txBody>
                  <a:tcPr anchor="ctr">
                    <a:lnL>
                      <a:noFill/>
                    </a:lnL>
                    <a:lnR>
                      <a:noFill/>
                    </a:lnR>
                    <a:lnT>
                      <a:noFill/>
                    </a:lnT>
                    <a:lnB>
                      <a:noFill/>
                    </a:lnB>
                    <a:noFill/>
                  </a:tcPr>
                </a:tc>
                <a:tc>
                  <a:txBody>
                    <a:bodyPr/>
                    <a:lstStyle/>
                    <a:p>
                      <a:pPr algn="r" fontAlgn="ctr"/>
                      <a:r>
                        <a:rPr lang="es-ES">
                          <a:effectLst/>
                        </a:rPr>
                        <a:t>2015-04-14</a:t>
                      </a:r>
                    </a:p>
                  </a:txBody>
                  <a:tcPr anchor="ctr">
                    <a:lnL>
                      <a:noFill/>
                    </a:lnL>
                    <a:lnR>
                      <a:noFill/>
                    </a:lnR>
                    <a:lnT>
                      <a:noFill/>
                    </a:lnT>
                    <a:lnB>
                      <a:noFill/>
                    </a:lnB>
                    <a:noFill/>
                  </a:tcPr>
                </a:tc>
                <a:tc>
                  <a:txBody>
                    <a:bodyPr/>
                    <a:lstStyle/>
                    <a:p>
                      <a:pPr algn="r" fontAlgn="ctr"/>
                      <a:r>
                        <a:rPr lang="es-ES">
                          <a:effectLst/>
                        </a:rPr>
                        <a:t>F9 v1.1 B1015</a:t>
                      </a:r>
                    </a:p>
                  </a:txBody>
                  <a:tcPr anchor="ctr">
                    <a:lnL>
                      <a:noFill/>
                    </a:lnL>
                    <a:lnR>
                      <a:noFill/>
                    </a:lnR>
                    <a:lnT>
                      <a:noFill/>
                    </a:lnT>
                    <a:lnB>
                      <a:noFill/>
                    </a:lnB>
                    <a:noFill/>
                  </a:tcPr>
                </a:tc>
                <a:tc>
                  <a:txBody>
                    <a:bodyPr/>
                    <a:lstStyle/>
                    <a:p>
                      <a:pPr algn="r" fontAlgn="ctr"/>
                      <a:r>
                        <a:rPr lang="es-ES">
                          <a:effectLst/>
                        </a:rPr>
                        <a:t>CCAFS LC-40</a:t>
                      </a:r>
                    </a:p>
                  </a:txBody>
                  <a:tcPr anchor="ctr">
                    <a:lnL>
                      <a:noFill/>
                    </a:lnL>
                    <a:lnR>
                      <a:noFill/>
                    </a:lnR>
                    <a:lnT>
                      <a:noFill/>
                    </a:lnT>
                    <a:lnB>
                      <a:noFill/>
                    </a:lnB>
                    <a:noFill/>
                  </a:tcPr>
                </a:tc>
                <a:tc>
                  <a:txBody>
                    <a:bodyPr/>
                    <a:lstStyle/>
                    <a:p>
                      <a:pPr algn="r" fontAlgn="ctr"/>
                      <a:r>
                        <a:rPr lang="es-ES" dirty="0" err="1">
                          <a:effectLst/>
                        </a:rPr>
                        <a:t>Failure</a:t>
                      </a:r>
                      <a:r>
                        <a:rPr lang="es-ES" dirty="0">
                          <a:effectLst/>
                        </a:rPr>
                        <a:t> (</a:t>
                      </a:r>
                      <a:r>
                        <a:rPr lang="es-ES" dirty="0" err="1">
                          <a:effectLst/>
                        </a:rPr>
                        <a:t>drone</a:t>
                      </a:r>
                      <a:r>
                        <a:rPr lang="es-ES" dirty="0">
                          <a:effectLst/>
                        </a:rPr>
                        <a:t> </a:t>
                      </a:r>
                      <a:r>
                        <a:rPr lang="es-ES" dirty="0" err="1">
                          <a:effectLst/>
                        </a:rPr>
                        <a:t>ship</a:t>
                      </a:r>
                      <a:r>
                        <a:rPr lang="es-ES" dirty="0">
                          <a:effectLst/>
                        </a:rPr>
                        <a:t>)</a:t>
                      </a:r>
                    </a:p>
                  </a:txBody>
                  <a:tcPr anchor="ctr">
                    <a:lnL>
                      <a:noFill/>
                    </a:lnL>
                    <a:lnR>
                      <a:noFill/>
                    </a:lnR>
                    <a:lnT>
                      <a:noFill/>
                    </a:lnT>
                    <a:lnB>
                      <a:noFill/>
                    </a:lnB>
                    <a:noFill/>
                  </a:tcPr>
                </a:tc>
                <a:extLst>
                  <a:ext uri="{0D108BD9-81ED-4DB2-BD59-A6C34878D82A}">
                    <a16:rowId xmlns:a16="http://schemas.microsoft.com/office/drawing/2014/main" val="3700902441"/>
                  </a:ext>
                </a:extLst>
              </a:tr>
            </a:tbl>
          </a:graphicData>
        </a:graphic>
      </p:graphicFrame>
      <p:sp>
        <p:nvSpPr>
          <p:cNvPr id="9" name="CuadroTexto 8">
            <a:extLst>
              <a:ext uri="{FF2B5EF4-FFF2-40B4-BE49-F238E27FC236}">
                <a16:creationId xmlns:a16="http://schemas.microsoft.com/office/drawing/2014/main" id="{6440302F-B095-104E-86FE-5295B48ACD5C}"/>
              </a:ext>
            </a:extLst>
          </p:cNvPr>
          <p:cNvSpPr txBox="1"/>
          <p:nvPr/>
        </p:nvSpPr>
        <p:spPr>
          <a:xfrm>
            <a:off x="770011" y="5657795"/>
            <a:ext cx="10881502" cy="369332"/>
          </a:xfrm>
          <a:prstGeom prst="rect">
            <a:avLst/>
          </a:prstGeom>
          <a:noFill/>
        </p:spPr>
        <p:txBody>
          <a:bodyPr wrap="square">
            <a:spAutoFit/>
          </a:bodyPr>
          <a:lstStyle/>
          <a:p>
            <a:pPr marL="12700" marR="5080">
              <a:lnSpc>
                <a:spcPct val="99900"/>
              </a:lnSpc>
            </a:pPr>
            <a:r>
              <a:rPr lang="en-US" sz="1800" spc="15" dirty="0">
                <a:latin typeface="Microsoft Sans Serif"/>
                <a:cs typeface="Microsoft Sans Serif"/>
              </a:rPr>
              <a:t> </a:t>
            </a:r>
            <a:r>
              <a:rPr lang="en-US" sz="1800" spc="-75" dirty="0" err="1">
                <a:latin typeface="Microsoft Sans Serif"/>
                <a:cs typeface="Microsoft Sans Serif"/>
              </a:rPr>
              <a:t>Substr</a:t>
            </a:r>
            <a:r>
              <a:rPr lang="en-US" sz="1800" spc="-95" dirty="0">
                <a:latin typeface="Microsoft Sans Serif"/>
                <a:cs typeface="Microsoft Sans Serif"/>
              </a:rPr>
              <a:t> </a:t>
            </a:r>
            <a:r>
              <a:rPr lang="en-US" sz="1800" dirty="0">
                <a:latin typeface="Microsoft Sans Serif"/>
                <a:cs typeface="Microsoft Sans Serif"/>
              </a:rPr>
              <a:t>to</a:t>
            </a:r>
            <a:r>
              <a:rPr lang="en-US" sz="1800" spc="15" dirty="0">
                <a:latin typeface="Microsoft Sans Serif"/>
                <a:cs typeface="Microsoft Sans Serif"/>
              </a:rPr>
              <a:t> </a:t>
            </a:r>
            <a:r>
              <a:rPr lang="en-US" sz="1800" dirty="0">
                <a:latin typeface="Microsoft Sans Serif"/>
                <a:cs typeface="Microsoft Sans Serif"/>
              </a:rPr>
              <a:t>take</a:t>
            </a:r>
            <a:r>
              <a:rPr lang="en-US" sz="1800" spc="35" dirty="0">
                <a:latin typeface="Microsoft Sans Serif"/>
                <a:cs typeface="Microsoft Sans Serif"/>
              </a:rPr>
              <a:t> </a:t>
            </a:r>
            <a:r>
              <a:rPr lang="en-US" sz="1800" spc="-10" dirty="0">
                <a:latin typeface="Microsoft Sans Serif"/>
                <a:cs typeface="Microsoft Sans Serif"/>
              </a:rPr>
              <a:t>month</a:t>
            </a:r>
            <a:r>
              <a:rPr lang="en-US" sz="1800" spc="-25" dirty="0">
                <a:latin typeface="Microsoft Sans Serif"/>
                <a:cs typeface="Microsoft Sans Serif"/>
              </a:rPr>
              <a:t> </a:t>
            </a:r>
            <a:r>
              <a:rPr lang="en-US" sz="1800" dirty="0">
                <a:latin typeface="Microsoft Sans Serif"/>
                <a:cs typeface="Microsoft Sans Serif"/>
              </a:rPr>
              <a:t>or</a:t>
            </a:r>
            <a:r>
              <a:rPr lang="en-US" sz="1800" spc="90" dirty="0">
                <a:latin typeface="Microsoft Sans Serif"/>
                <a:cs typeface="Microsoft Sans Serif"/>
              </a:rPr>
              <a:t> </a:t>
            </a:r>
            <a:r>
              <a:rPr lang="en-US" sz="1800" spc="-70" dirty="0">
                <a:latin typeface="Microsoft Sans Serif"/>
                <a:cs typeface="Microsoft Sans Serif"/>
              </a:rPr>
              <a:t>year.</a:t>
            </a:r>
            <a:r>
              <a:rPr lang="en-US" sz="1800" dirty="0">
                <a:latin typeface="Microsoft Sans Serif"/>
                <a:cs typeface="Microsoft Sans Serif"/>
              </a:rPr>
              <a:t> </a:t>
            </a:r>
            <a:r>
              <a:rPr lang="en-US" sz="1800" spc="-85" dirty="0" err="1">
                <a:latin typeface="Microsoft Sans Serif"/>
                <a:cs typeface="Microsoft Sans Serif"/>
              </a:rPr>
              <a:t>Substr</a:t>
            </a:r>
            <a:r>
              <a:rPr lang="en-US" sz="1800" spc="-85" dirty="0">
                <a:latin typeface="Microsoft Sans Serif"/>
                <a:cs typeface="Microsoft Sans Serif"/>
              </a:rPr>
              <a:t>(DATE,</a:t>
            </a:r>
            <a:r>
              <a:rPr lang="en-US" sz="1800" spc="-145" dirty="0">
                <a:latin typeface="Microsoft Sans Serif"/>
                <a:cs typeface="Microsoft Sans Serif"/>
              </a:rPr>
              <a:t> </a:t>
            </a:r>
            <a:r>
              <a:rPr lang="en-US" sz="1800" dirty="0">
                <a:latin typeface="Microsoft Sans Serif"/>
                <a:cs typeface="Microsoft Sans Serif"/>
              </a:rPr>
              <a:t>6,</a:t>
            </a:r>
            <a:r>
              <a:rPr lang="en-US" sz="1800" spc="-5" dirty="0">
                <a:latin typeface="Microsoft Sans Serif"/>
                <a:cs typeface="Microsoft Sans Serif"/>
              </a:rPr>
              <a:t> </a:t>
            </a:r>
            <a:r>
              <a:rPr lang="en-US" sz="1800" dirty="0">
                <a:latin typeface="Microsoft Sans Serif"/>
                <a:cs typeface="Microsoft Sans Serif"/>
              </a:rPr>
              <a:t>2)</a:t>
            </a:r>
            <a:r>
              <a:rPr lang="en-US" sz="1800" spc="70" dirty="0">
                <a:latin typeface="Microsoft Sans Serif"/>
                <a:cs typeface="Microsoft Sans Serif"/>
              </a:rPr>
              <a:t> </a:t>
            </a:r>
            <a:r>
              <a:rPr lang="en-US" sz="1800" spc="-10" dirty="0">
                <a:latin typeface="Microsoft Sans Serif"/>
                <a:cs typeface="Microsoft Sans Serif"/>
              </a:rPr>
              <a:t>shows </a:t>
            </a:r>
            <a:r>
              <a:rPr lang="en-US" sz="1800" spc="-20" dirty="0">
                <a:latin typeface="Microsoft Sans Serif"/>
                <a:cs typeface="Microsoft Sans Serif"/>
              </a:rPr>
              <a:t>month.</a:t>
            </a:r>
            <a:r>
              <a:rPr lang="en-US" sz="1800" spc="15" dirty="0">
                <a:latin typeface="Microsoft Sans Serif"/>
                <a:cs typeface="Microsoft Sans Serif"/>
              </a:rPr>
              <a:t> </a:t>
            </a:r>
            <a:r>
              <a:rPr lang="en-US" sz="1800" spc="-75" dirty="0" err="1">
                <a:latin typeface="Microsoft Sans Serif"/>
                <a:cs typeface="Microsoft Sans Serif"/>
              </a:rPr>
              <a:t>Substr</a:t>
            </a:r>
            <a:r>
              <a:rPr lang="en-US" sz="1800" spc="-75" dirty="0">
                <a:latin typeface="Microsoft Sans Serif"/>
                <a:cs typeface="Microsoft Sans Serif"/>
              </a:rPr>
              <a:t>(DATE,0,</a:t>
            </a:r>
            <a:r>
              <a:rPr lang="en-US" sz="1800" spc="-215" dirty="0">
                <a:latin typeface="Microsoft Sans Serif"/>
                <a:cs typeface="Microsoft Sans Serif"/>
              </a:rPr>
              <a:t> </a:t>
            </a:r>
            <a:r>
              <a:rPr lang="en-US" sz="1800" dirty="0">
                <a:latin typeface="Microsoft Sans Serif"/>
                <a:cs typeface="Microsoft Sans Serif"/>
              </a:rPr>
              <a:t>5)</a:t>
            </a:r>
            <a:r>
              <a:rPr lang="en-US" sz="1800" spc="95" dirty="0">
                <a:latin typeface="Microsoft Sans Serif"/>
                <a:cs typeface="Microsoft Sans Serif"/>
              </a:rPr>
              <a:t> </a:t>
            </a:r>
            <a:r>
              <a:rPr lang="en-US" sz="1800" spc="-70" dirty="0">
                <a:latin typeface="Microsoft Sans Serif"/>
                <a:cs typeface="Microsoft Sans Serif"/>
              </a:rPr>
              <a:t>shows</a:t>
            </a:r>
            <a:r>
              <a:rPr lang="en-US" sz="1800" spc="-55" dirty="0">
                <a:latin typeface="Microsoft Sans Serif"/>
                <a:cs typeface="Microsoft Sans Serif"/>
              </a:rPr>
              <a:t> </a:t>
            </a:r>
            <a:r>
              <a:rPr lang="en-US" sz="1800" spc="-10" dirty="0">
                <a:latin typeface="Microsoft Sans Serif"/>
                <a:cs typeface="Microsoft Sans Serif"/>
              </a:rPr>
              <a:t>year.</a:t>
            </a:r>
            <a:endParaRPr lang="en-US" sz="1800" dirty="0">
              <a:latin typeface="Microsoft Sans Serif"/>
              <a:cs typeface="Microsoft Sans Serif"/>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4A8FF02C-D569-B7A7-A5E8-1B33A5630948}"/>
              </a:ext>
            </a:extLst>
          </p:cNvPr>
          <p:cNvPicPr>
            <a:picLocks noChangeAspect="1"/>
          </p:cNvPicPr>
          <p:nvPr/>
        </p:nvPicPr>
        <p:blipFill>
          <a:blip r:embed="rId3"/>
          <a:stretch>
            <a:fillRect/>
          </a:stretch>
        </p:blipFill>
        <p:spPr>
          <a:xfrm>
            <a:off x="4499255" y="1374547"/>
            <a:ext cx="7362825" cy="3857625"/>
          </a:xfrm>
          <a:prstGeom prst="rect">
            <a:avLst/>
          </a:prstGeom>
        </p:spPr>
      </p:pic>
      <p:graphicFrame>
        <p:nvGraphicFramePr>
          <p:cNvPr id="7" name="Tabla 6">
            <a:extLst>
              <a:ext uri="{FF2B5EF4-FFF2-40B4-BE49-F238E27FC236}">
                <a16:creationId xmlns:a16="http://schemas.microsoft.com/office/drawing/2014/main" id="{C2DE92C5-1461-98AD-E395-B87043E04128}"/>
              </a:ext>
            </a:extLst>
          </p:cNvPr>
          <p:cNvGraphicFramePr>
            <a:graphicFrameLocks noGrp="1"/>
          </p:cNvGraphicFramePr>
          <p:nvPr>
            <p:extLst>
              <p:ext uri="{D42A27DB-BD31-4B8C-83A1-F6EECF244321}">
                <p14:modId xmlns:p14="http://schemas.microsoft.com/office/powerpoint/2010/main" val="3985557944"/>
              </p:ext>
            </p:extLst>
          </p:nvPr>
        </p:nvGraphicFramePr>
        <p:xfrm>
          <a:off x="-394253" y="1657440"/>
          <a:ext cx="4747591" cy="3291840"/>
        </p:xfrm>
        <a:graphic>
          <a:graphicData uri="http://schemas.openxmlformats.org/drawingml/2006/table">
            <a:tbl>
              <a:tblPr/>
              <a:tblGrid>
                <a:gridCol w="2839279">
                  <a:extLst>
                    <a:ext uri="{9D8B030D-6E8A-4147-A177-3AD203B41FA5}">
                      <a16:colId xmlns:a16="http://schemas.microsoft.com/office/drawing/2014/main" val="2431410968"/>
                    </a:ext>
                  </a:extLst>
                </a:gridCol>
                <a:gridCol w="1908312">
                  <a:extLst>
                    <a:ext uri="{9D8B030D-6E8A-4147-A177-3AD203B41FA5}">
                      <a16:colId xmlns:a16="http://schemas.microsoft.com/office/drawing/2014/main" val="1047087704"/>
                    </a:ext>
                  </a:extLst>
                </a:gridCol>
              </a:tblGrid>
              <a:tr h="0">
                <a:tc>
                  <a:txBody>
                    <a:bodyPr/>
                    <a:lstStyle/>
                    <a:p>
                      <a:pPr algn="r" fontAlgn="ctr"/>
                      <a:r>
                        <a:rPr lang="es-ES" b="1">
                          <a:effectLst/>
                        </a:rPr>
                        <a:t>Landing_Outcome</a:t>
                      </a:r>
                    </a:p>
                  </a:txBody>
                  <a:tcPr anchor="ctr">
                    <a:lnL>
                      <a:noFill/>
                    </a:lnL>
                    <a:lnR>
                      <a:noFill/>
                    </a:lnR>
                    <a:lnT>
                      <a:noFill/>
                    </a:lnT>
                    <a:lnB>
                      <a:noFill/>
                    </a:lnB>
                    <a:noFill/>
                  </a:tcPr>
                </a:tc>
                <a:tc>
                  <a:txBody>
                    <a:bodyPr/>
                    <a:lstStyle/>
                    <a:p>
                      <a:pPr algn="r" fontAlgn="ctr"/>
                      <a:r>
                        <a:rPr lang="es-ES" b="1" dirty="0" err="1">
                          <a:effectLst/>
                        </a:rPr>
                        <a:t>count_outcomes</a:t>
                      </a:r>
                      <a:endParaRPr lang="es-ES" b="1" dirty="0">
                        <a:effectLst/>
                      </a:endParaRPr>
                    </a:p>
                  </a:txBody>
                  <a:tcPr anchor="ctr">
                    <a:lnL>
                      <a:noFill/>
                    </a:lnL>
                    <a:lnR>
                      <a:noFill/>
                    </a:lnR>
                    <a:lnT>
                      <a:noFill/>
                    </a:lnT>
                    <a:lnB>
                      <a:noFill/>
                    </a:lnB>
                    <a:noFill/>
                  </a:tcPr>
                </a:tc>
                <a:extLst>
                  <a:ext uri="{0D108BD9-81ED-4DB2-BD59-A6C34878D82A}">
                    <a16:rowId xmlns:a16="http://schemas.microsoft.com/office/drawing/2014/main" val="2067672951"/>
                  </a:ext>
                </a:extLst>
              </a:tr>
              <a:tr h="0">
                <a:tc>
                  <a:txBody>
                    <a:bodyPr/>
                    <a:lstStyle/>
                    <a:p>
                      <a:pPr algn="r" fontAlgn="ctr"/>
                      <a:r>
                        <a:rPr lang="es-ES">
                          <a:effectLst/>
                        </a:rPr>
                        <a:t>No attempt</a:t>
                      </a:r>
                    </a:p>
                  </a:txBody>
                  <a:tcPr anchor="ctr">
                    <a:lnL>
                      <a:noFill/>
                    </a:lnL>
                    <a:lnR>
                      <a:noFill/>
                    </a:lnR>
                    <a:lnT>
                      <a:noFill/>
                    </a:lnT>
                    <a:lnB>
                      <a:noFill/>
                    </a:lnB>
                    <a:noFill/>
                  </a:tcPr>
                </a:tc>
                <a:tc>
                  <a:txBody>
                    <a:bodyPr/>
                    <a:lstStyle/>
                    <a:p>
                      <a:pPr algn="r" fontAlgn="ctr"/>
                      <a:r>
                        <a:rPr lang="es-ES" dirty="0">
                          <a:effectLst/>
                        </a:rPr>
                        <a:t>10</a:t>
                      </a:r>
                    </a:p>
                  </a:txBody>
                  <a:tcPr anchor="ctr">
                    <a:lnL>
                      <a:noFill/>
                    </a:lnL>
                    <a:lnR>
                      <a:noFill/>
                    </a:lnR>
                    <a:lnT>
                      <a:noFill/>
                    </a:lnT>
                    <a:lnB>
                      <a:noFill/>
                    </a:lnB>
                    <a:noFill/>
                  </a:tcPr>
                </a:tc>
                <a:extLst>
                  <a:ext uri="{0D108BD9-81ED-4DB2-BD59-A6C34878D82A}">
                    <a16:rowId xmlns:a16="http://schemas.microsoft.com/office/drawing/2014/main" val="1450112138"/>
                  </a:ext>
                </a:extLst>
              </a:tr>
              <a:tr h="0">
                <a:tc>
                  <a:txBody>
                    <a:bodyPr/>
                    <a:lstStyle/>
                    <a:p>
                      <a:pPr algn="r" fontAlgn="ctr"/>
                      <a:r>
                        <a:rPr lang="es-ES" dirty="0" err="1">
                          <a:effectLst/>
                        </a:rPr>
                        <a:t>Success</a:t>
                      </a:r>
                      <a:r>
                        <a:rPr lang="es-ES" dirty="0">
                          <a:effectLst/>
                        </a:rPr>
                        <a:t> (</a:t>
                      </a:r>
                      <a:r>
                        <a:rPr lang="es-ES" dirty="0" err="1">
                          <a:effectLst/>
                        </a:rPr>
                        <a:t>drone</a:t>
                      </a:r>
                      <a:r>
                        <a:rPr lang="es-ES" dirty="0">
                          <a:effectLst/>
                        </a:rPr>
                        <a:t> </a:t>
                      </a:r>
                      <a:r>
                        <a:rPr lang="es-ES" dirty="0" err="1">
                          <a:effectLst/>
                        </a:rPr>
                        <a:t>ship</a:t>
                      </a:r>
                      <a:r>
                        <a:rPr lang="es-ES" dirty="0">
                          <a:effectLst/>
                        </a:rPr>
                        <a:t>)</a:t>
                      </a:r>
                    </a:p>
                  </a:txBody>
                  <a:tcPr anchor="ctr">
                    <a:lnL>
                      <a:noFill/>
                    </a:lnL>
                    <a:lnR>
                      <a:noFill/>
                    </a:lnR>
                    <a:lnT>
                      <a:noFill/>
                    </a:lnT>
                    <a:lnB>
                      <a:noFill/>
                    </a:lnB>
                    <a:noFill/>
                  </a:tcPr>
                </a:tc>
                <a:tc>
                  <a:txBody>
                    <a:bodyPr/>
                    <a:lstStyle/>
                    <a:p>
                      <a:pPr algn="r" fontAlgn="ctr"/>
                      <a:r>
                        <a:rPr lang="es-ES">
                          <a:effectLst/>
                        </a:rPr>
                        <a:t>5</a:t>
                      </a:r>
                    </a:p>
                  </a:txBody>
                  <a:tcPr anchor="ctr">
                    <a:lnL>
                      <a:noFill/>
                    </a:lnL>
                    <a:lnR>
                      <a:noFill/>
                    </a:lnR>
                    <a:lnT>
                      <a:noFill/>
                    </a:lnT>
                    <a:lnB>
                      <a:noFill/>
                    </a:lnB>
                    <a:noFill/>
                  </a:tcPr>
                </a:tc>
                <a:extLst>
                  <a:ext uri="{0D108BD9-81ED-4DB2-BD59-A6C34878D82A}">
                    <a16:rowId xmlns:a16="http://schemas.microsoft.com/office/drawing/2014/main" val="838424245"/>
                  </a:ext>
                </a:extLst>
              </a:tr>
              <a:tr h="0">
                <a:tc>
                  <a:txBody>
                    <a:bodyPr/>
                    <a:lstStyle/>
                    <a:p>
                      <a:pPr algn="r" fontAlgn="ctr"/>
                      <a:r>
                        <a:rPr lang="es-ES">
                          <a:effectLst/>
                        </a:rPr>
                        <a:t>Failure (drone ship)</a:t>
                      </a:r>
                    </a:p>
                  </a:txBody>
                  <a:tcPr anchor="ctr">
                    <a:lnL>
                      <a:noFill/>
                    </a:lnL>
                    <a:lnR>
                      <a:noFill/>
                    </a:lnR>
                    <a:lnT>
                      <a:noFill/>
                    </a:lnT>
                    <a:lnB>
                      <a:noFill/>
                    </a:lnB>
                    <a:noFill/>
                  </a:tcPr>
                </a:tc>
                <a:tc>
                  <a:txBody>
                    <a:bodyPr/>
                    <a:lstStyle/>
                    <a:p>
                      <a:pPr algn="r" fontAlgn="ctr"/>
                      <a:r>
                        <a:rPr lang="es-ES">
                          <a:effectLst/>
                        </a:rPr>
                        <a:t>5</a:t>
                      </a:r>
                    </a:p>
                  </a:txBody>
                  <a:tcPr anchor="ctr">
                    <a:lnL>
                      <a:noFill/>
                    </a:lnL>
                    <a:lnR>
                      <a:noFill/>
                    </a:lnR>
                    <a:lnT>
                      <a:noFill/>
                    </a:lnT>
                    <a:lnB>
                      <a:noFill/>
                    </a:lnB>
                    <a:noFill/>
                  </a:tcPr>
                </a:tc>
                <a:extLst>
                  <a:ext uri="{0D108BD9-81ED-4DB2-BD59-A6C34878D82A}">
                    <a16:rowId xmlns:a16="http://schemas.microsoft.com/office/drawing/2014/main" val="2898530088"/>
                  </a:ext>
                </a:extLst>
              </a:tr>
              <a:tr h="0">
                <a:tc>
                  <a:txBody>
                    <a:bodyPr/>
                    <a:lstStyle/>
                    <a:p>
                      <a:pPr algn="r" fontAlgn="ctr"/>
                      <a:r>
                        <a:rPr lang="es-ES">
                          <a:effectLst/>
                        </a:rPr>
                        <a:t>Success (ground pad)</a:t>
                      </a:r>
                    </a:p>
                  </a:txBody>
                  <a:tcPr anchor="ctr">
                    <a:lnL>
                      <a:noFill/>
                    </a:lnL>
                    <a:lnR>
                      <a:noFill/>
                    </a:lnR>
                    <a:lnT>
                      <a:noFill/>
                    </a:lnT>
                    <a:lnB>
                      <a:noFill/>
                    </a:lnB>
                    <a:noFill/>
                  </a:tcPr>
                </a:tc>
                <a:tc>
                  <a:txBody>
                    <a:bodyPr/>
                    <a:lstStyle/>
                    <a:p>
                      <a:pPr algn="r" fontAlgn="ctr"/>
                      <a:r>
                        <a:rPr lang="es-ES" dirty="0">
                          <a:effectLst/>
                        </a:rPr>
                        <a:t>3</a:t>
                      </a:r>
                    </a:p>
                  </a:txBody>
                  <a:tcPr anchor="ctr">
                    <a:lnL>
                      <a:noFill/>
                    </a:lnL>
                    <a:lnR>
                      <a:noFill/>
                    </a:lnR>
                    <a:lnT>
                      <a:noFill/>
                    </a:lnT>
                    <a:lnB>
                      <a:noFill/>
                    </a:lnB>
                    <a:noFill/>
                  </a:tcPr>
                </a:tc>
                <a:extLst>
                  <a:ext uri="{0D108BD9-81ED-4DB2-BD59-A6C34878D82A}">
                    <a16:rowId xmlns:a16="http://schemas.microsoft.com/office/drawing/2014/main" val="1293490218"/>
                  </a:ext>
                </a:extLst>
              </a:tr>
              <a:tr h="0">
                <a:tc>
                  <a:txBody>
                    <a:bodyPr/>
                    <a:lstStyle/>
                    <a:p>
                      <a:pPr algn="r" fontAlgn="ctr"/>
                      <a:r>
                        <a:rPr lang="es-ES">
                          <a:effectLst/>
                        </a:rPr>
                        <a:t>Controlled (ocean)</a:t>
                      </a:r>
                    </a:p>
                  </a:txBody>
                  <a:tcPr anchor="ctr">
                    <a:lnL>
                      <a:noFill/>
                    </a:lnL>
                    <a:lnR>
                      <a:noFill/>
                    </a:lnR>
                    <a:lnT>
                      <a:noFill/>
                    </a:lnT>
                    <a:lnB>
                      <a:noFill/>
                    </a:lnB>
                    <a:noFill/>
                  </a:tcPr>
                </a:tc>
                <a:tc>
                  <a:txBody>
                    <a:bodyPr/>
                    <a:lstStyle/>
                    <a:p>
                      <a:pPr algn="r" fontAlgn="ctr"/>
                      <a:r>
                        <a:rPr lang="es-ES">
                          <a:effectLst/>
                        </a:rPr>
                        <a:t>3</a:t>
                      </a:r>
                    </a:p>
                  </a:txBody>
                  <a:tcPr anchor="ctr">
                    <a:lnL>
                      <a:noFill/>
                    </a:lnL>
                    <a:lnR>
                      <a:noFill/>
                    </a:lnR>
                    <a:lnT>
                      <a:noFill/>
                    </a:lnT>
                    <a:lnB>
                      <a:noFill/>
                    </a:lnB>
                    <a:noFill/>
                  </a:tcPr>
                </a:tc>
                <a:extLst>
                  <a:ext uri="{0D108BD9-81ED-4DB2-BD59-A6C34878D82A}">
                    <a16:rowId xmlns:a16="http://schemas.microsoft.com/office/drawing/2014/main" val="1647957287"/>
                  </a:ext>
                </a:extLst>
              </a:tr>
              <a:tr h="0">
                <a:tc>
                  <a:txBody>
                    <a:bodyPr/>
                    <a:lstStyle/>
                    <a:p>
                      <a:pPr algn="r" fontAlgn="ctr"/>
                      <a:r>
                        <a:rPr lang="es-ES">
                          <a:effectLst/>
                        </a:rPr>
                        <a:t>Uncontrolled (ocean)</a:t>
                      </a:r>
                    </a:p>
                  </a:txBody>
                  <a:tcPr anchor="ctr">
                    <a:lnL>
                      <a:noFill/>
                    </a:lnL>
                    <a:lnR>
                      <a:noFill/>
                    </a:lnR>
                    <a:lnT>
                      <a:noFill/>
                    </a:lnT>
                    <a:lnB>
                      <a:noFill/>
                    </a:lnB>
                    <a:noFill/>
                  </a:tcPr>
                </a:tc>
                <a:tc>
                  <a:txBody>
                    <a:bodyPr/>
                    <a:lstStyle/>
                    <a:p>
                      <a:pPr algn="r" fontAlgn="ctr"/>
                      <a:r>
                        <a:rPr lang="es-ES" dirty="0">
                          <a:effectLst/>
                        </a:rPr>
                        <a:t>2</a:t>
                      </a:r>
                    </a:p>
                  </a:txBody>
                  <a:tcPr anchor="ctr">
                    <a:lnL>
                      <a:noFill/>
                    </a:lnL>
                    <a:lnR>
                      <a:noFill/>
                    </a:lnR>
                    <a:lnT>
                      <a:noFill/>
                    </a:lnT>
                    <a:lnB>
                      <a:noFill/>
                    </a:lnB>
                    <a:noFill/>
                  </a:tcPr>
                </a:tc>
                <a:extLst>
                  <a:ext uri="{0D108BD9-81ED-4DB2-BD59-A6C34878D82A}">
                    <a16:rowId xmlns:a16="http://schemas.microsoft.com/office/drawing/2014/main" val="1975087098"/>
                  </a:ext>
                </a:extLst>
              </a:tr>
              <a:tr h="0">
                <a:tc>
                  <a:txBody>
                    <a:bodyPr/>
                    <a:lstStyle/>
                    <a:p>
                      <a:pPr algn="r" fontAlgn="ctr"/>
                      <a:r>
                        <a:rPr lang="es-ES">
                          <a:effectLst/>
                        </a:rPr>
                        <a:t>Failure (parachute)</a:t>
                      </a:r>
                    </a:p>
                  </a:txBody>
                  <a:tcPr anchor="ctr">
                    <a:lnL>
                      <a:noFill/>
                    </a:lnL>
                    <a:lnR>
                      <a:noFill/>
                    </a:lnR>
                    <a:lnT>
                      <a:noFill/>
                    </a:lnT>
                    <a:lnB>
                      <a:noFill/>
                    </a:lnB>
                    <a:noFill/>
                  </a:tcPr>
                </a:tc>
                <a:tc>
                  <a:txBody>
                    <a:bodyPr/>
                    <a:lstStyle/>
                    <a:p>
                      <a:pPr algn="r" fontAlgn="ctr"/>
                      <a:r>
                        <a:rPr lang="es-ES" dirty="0">
                          <a:effectLst/>
                        </a:rPr>
                        <a:t>2</a:t>
                      </a:r>
                    </a:p>
                  </a:txBody>
                  <a:tcPr anchor="ctr">
                    <a:lnL>
                      <a:noFill/>
                    </a:lnL>
                    <a:lnR>
                      <a:noFill/>
                    </a:lnR>
                    <a:lnT>
                      <a:noFill/>
                    </a:lnT>
                    <a:lnB>
                      <a:noFill/>
                    </a:lnB>
                    <a:noFill/>
                  </a:tcPr>
                </a:tc>
                <a:extLst>
                  <a:ext uri="{0D108BD9-81ED-4DB2-BD59-A6C34878D82A}">
                    <a16:rowId xmlns:a16="http://schemas.microsoft.com/office/drawing/2014/main" val="1677511483"/>
                  </a:ext>
                </a:extLst>
              </a:tr>
              <a:tr h="0">
                <a:tc>
                  <a:txBody>
                    <a:bodyPr/>
                    <a:lstStyle/>
                    <a:p>
                      <a:pPr algn="r" fontAlgn="ctr"/>
                      <a:r>
                        <a:rPr lang="es-ES">
                          <a:effectLst/>
                        </a:rPr>
                        <a:t>Precluded (drone ship)</a:t>
                      </a:r>
                    </a:p>
                  </a:txBody>
                  <a:tcPr anchor="ctr">
                    <a:lnL>
                      <a:noFill/>
                    </a:lnL>
                    <a:lnR>
                      <a:noFill/>
                    </a:lnR>
                    <a:lnT>
                      <a:noFill/>
                    </a:lnT>
                    <a:lnB>
                      <a:noFill/>
                    </a:lnB>
                    <a:noFill/>
                  </a:tcPr>
                </a:tc>
                <a:tc>
                  <a:txBody>
                    <a:bodyPr/>
                    <a:lstStyle/>
                    <a:p>
                      <a:pPr algn="r" fontAlgn="ctr"/>
                      <a:r>
                        <a:rPr lang="es-ES" dirty="0">
                          <a:effectLst/>
                        </a:rPr>
                        <a:t>1</a:t>
                      </a:r>
                    </a:p>
                  </a:txBody>
                  <a:tcPr anchor="ctr">
                    <a:lnL>
                      <a:noFill/>
                    </a:lnL>
                    <a:lnR>
                      <a:noFill/>
                    </a:lnR>
                    <a:lnT>
                      <a:noFill/>
                    </a:lnT>
                    <a:lnB>
                      <a:noFill/>
                    </a:lnB>
                    <a:noFill/>
                  </a:tcPr>
                </a:tc>
                <a:extLst>
                  <a:ext uri="{0D108BD9-81ED-4DB2-BD59-A6C34878D82A}">
                    <a16:rowId xmlns:a16="http://schemas.microsoft.com/office/drawing/2014/main" val="1825705008"/>
                  </a:ext>
                </a:extLst>
              </a:tr>
            </a:tbl>
          </a:graphicData>
        </a:graphic>
      </p:graphicFrame>
      <p:sp>
        <p:nvSpPr>
          <p:cNvPr id="9" name="CuadroTexto 8">
            <a:extLst>
              <a:ext uri="{FF2B5EF4-FFF2-40B4-BE49-F238E27FC236}">
                <a16:creationId xmlns:a16="http://schemas.microsoft.com/office/drawing/2014/main" id="{3E51C31A-5D82-A52C-1255-061616D1C6C9}"/>
              </a:ext>
            </a:extLst>
          </p:cNvPr>
          <p:cNvSpPr txBox="1"/>
          <p:nvPr/>
        </p:nvSpPr>
        <p:spPr>
          <a:xfrm>
            <a:off x="370871" y="5142105"/>
            <a:ext cx="10515599" cy="1177245"/>
          </a:xfrm>
          <a:prstGeom prst="rect">
            <a:avLst/>
          </a:prstGeom>
          <a:noFill/>
        </p:spPr>
        <p:txBody>
          <a:bodyPr wrap="square">
            <a:spAutoFit/>
          </a:bodyPr>
          <a:lstStyle/>
          <a:p>
            <a:pPr>
              <a:lnSpc>
                <a:spcPct val="100000"/>
              </a:lnSpc>
              <a:spcBef>
                <a:spcPts val="1825"/>
              </a:spcBef>
            </a:pPr>
            <a:endParaRPr lang="en-US" sz="1800" dirty="0">
              <a:latin typeface="Arial"/>
              <a:cs typeface="Arial"/>
            </a:endParaRPr>
          </a:p>
          <a:p>
            <a:pPr marL="12700" marR="540385">
              <a:lnSpc>
                <a:spcPts val="2100"/>
              </a:lnSpc>
              <a:tabLst>
                <a:tab pos="688975" algn="l"/>
              </a:tabLst>
            </a:pPr>
            <a:r>
              <a:rPr lang="en-US" sz="1800" spc="-70" dirty="0">
                <a:latin typeface="Microsoft Sans Serif"/>
                <a:cs typeface="Microsoft Sans Serif"/>
              </a:rPr>
              <a:t>Landing outcome and count </a:t>
            </a:r>
            <a:r>
              <a:rPr lang="en-US" sz="1800" spc="-35" dirty="0">
                <a:latin typeface="Microsoft Sans Serif"/>
                <a:cs typeface="Microsoft Sans Serif"/>
              </a:rPr>
              <a:t>between</a:t>
            </a:r>
            <a:r>
              <a:rPr lang="en-US" sz="1800" spc="-85" dirty="0">
                <a:latin typeface="Microsoft Sans Serif"/>
                <a:cs typeface="Microsoft Sans Serif"/>
              </a:rPr>
              <a:t> </a:t>
            </a:r>
            <a:r>
              <a:rPr lang="en-US" dirty="0">
                <a:latin typeface="Arial"/>
                <a:cs typeface="Arial"/>
              </a:rPr>
              <a:t>2010-06-04 and 2017-03-20. </a:t>
            </a:r>
            <a:r>
              <a:rPr lang="en-US" sz="1800" spc="-95" dirty="0">
                <a:latin typeface="Microsoft Sans Serif"/>
                <a:cs typeface="Microsoft Sans Serif"/>
              </a:rPr>
              <a:t>The</a:t>
            </a:r>
            <a:r>
              <a:rPr lang="en-US" sz="1800" spc="-5" dirty="0">
                <a:latin typeface="Microsoft Sans Serif"/>
                <a:cs typeface="Microsoft Sans Serif"/>
              </a:rPr>
              <a:t> </a:t>
            </a:r>
            <a:r>
              <a:rPr lang="en-US" sz="1800" spc="-45" dirty="0">
                <a:latin typeface="Microsoft Sans Serif"/>
                <a:cs typeface="Microsoft Sans Serif"/>
              </a:rPr>
              <a:t>GROUP </a:t>
            </a:r>
            <a:r>
              <a:rPr lang="en-US" sz="1800" spc="-145" dirty="0">
                <a:latin typeface="Microsoft Sans Serif"/>
                <a:cs typeface="Microsoft Sans Serif"/>
              </a:rPr>
              <a:t>BY</a:t>
            </a:r>
            <a:r>
              <a:rPr lang="en-US" sz="1800" spc="5" dirty="0">
                <a:latin typeface="Microsoft Sans Serif"/>
                <a:cs typeface="Microsoft Sans Serif"/>
              </a:rPr>
              <a:t> </a:t>
            </a:r>
            <a:r>
              <a:rPr lang="en-US" sz="1800" spc="-65" dirty="0">
                <a:latin typeface="Microsoft Sans Serif"/>
                <a:cs typeface="Microsoft Sans Serif"/>
              </a:rPr>
              <a:t>clause</a:t>
            </a:r>
            <a:r>
              <a:rPr lang="en-US" sz="1800" spc="-50" dirty="0">
                <a:latin typeface="Microsoft Sans Serif"/>
                <a:cs typeface="Microsoft Sans Serif"/>
              </a:rPr>
              <a:t> </a:t>
            </a:r>
            <a:r>
              <a:rPr lang="en-US" sz="1800" spc="-20" dirty="0">
                <a:latin typeface="Microsoft Sans Serif"/>
                <a:cs typeface="Microsoft Sans Serif"/>
              </a:rPr>
              <a:t>groups</a:t>
            </a:r>
            <a:r>
              <a:rPr lang="en-US" sz="1800" spc="-80" dirty="0">
                <a:latin typeface="Microsoft Sans Serif"/>
                <a:cs typeface="Microsoft Sans Serif"/>
              </a:rPr>
              <a:t> </a:t>
            </a:r>
            <a:r>
              <a:rPr lang="en-US" sz="1800" spc="-25" dirty="0">
                <a:latin typeface="Microsoft Sans Serif"/>
                <a:cs typeface="Microsoft Sans Serif"/>
              </a:rPr>
              <a:t>results</a:t>
            </a:r>
            <a:r>
              <a:rPr lang="en-US" sz="1800" spc="-10" dirty="0">
                <a:latin typeface="Microsoft Sans Serif"/>
                <a:cs typeface="Microsoft Sans Serif"/>
              </a:rPr>
              <a:t> </a:t>
            </a:r>
            <a:r>
              <a:rPr lang="en-US" sz="1800" dirty="0">
                <a:latin typeface="Microsoft Sans Serif"/>
                <a:cs typeface="Microsoft Sans Serif"/>
              </a:rPr>
              <a:t>by</a:t>
            </a:r>
            <a:r>
              <a:rPr lang="en-US" sz="1800" spc="25" dirty="0">
                <a:latin typeface="Microsoft Sans Serif"/>
                <a:cs typeface="Microsoft Sans Serif"/>
              </a:rPr>
              <a:t> </a:t>
            </a:r>
            <a:r>
              <a:rPr lang="en-US" sz="1800" spc="-10" dirty="0">
                <a:latin typeface="Microsoft Sans Serif"/>
                <a:cs typeface="Microsoft Sans Serif"/>
              </a:rPr>
              <a:t>landing</a:t>
            </a:r>
            <a:r>
              <a:rPr lang="en-US" sz="1800" spc="-80" dirty="0">
                <a:latin typeface="Microsoft Sans Serif"/>
                <a:cs typeface="Microsoft Sans Serif"/>
              </a:rPr>
              <a:t> </a:t>
            </a:r>
            <a:r>
              <a:rPr lang="en-US" sz="1800" spc="-35" dirty="0">
                <a:latin typeface="Microsoft Sans Serif"/>
                <a:cs typeface="Microsoft Sans Serif"/>
              </a:rPr>
              <a:t>outcome</a:t>
            </a:r>
            <a:r>
              <a:rPr lang="en-US" sz="1800" spc="-45" dirty="0">
                <a:latin typeface="Microsoft Sans Serif"/>
                <a:cs typeface="Microsoft Sans Serif"/>
              </a:rPr>
              <a:t> </a:t>
            </a:r>
            <a:r>
              <a:rPr lang="en-US" sz="1800" spc="-25" dirty="0">
                <a:latin typeface="Microsoft Sans Serif"/>
                <a:cs typeface="Microsoft Sans Serif"/>
              </a:rPr>
              <a:t>and </a:t>
            </a:r>
            <a:r>
              <a:rPr lang="en-US" sz="1800" spc="-195" dirty="0">
                <a:latin typeface="Microsoft Sans Serif"/>
                <a:cs typeface="Microsoft Sans Serif"/>
              </a:rPr>
              <a:t>ORDER</a:t>
            </a:r>
            <a:r>
              <a:rPr lang="en-US" sz="1800" dirty="0">
                <a:latin typeface="Microsoft Sans Serif"/>
                <a:cs typeface="Microsoft Sans Serif"/>
              </a:rPr>
              <a:t> </a:t>
            </a:r>
            <a:r>
              <a:rPr lang="en-US" sz="1800" spc="-145" dirty="0">
                <a:latin typeface="Microsoft Sans Serif"/>
                <a:cs typeface="Microsoft Sans Serif"/>
              </a:rPr>
              <a:t>BY</a:t>
            </a:r>
            <a:r>
              <a:rPr lang="en-US" sz="1800" spc="25" dirty="0">
                <a:latin typeface="Microsoft Sans Serif"/>
                <a:cs typeface="Microsoft Sans Serif"/>
              </a:rPr>
              <a:t> </a:t>
            </a:r>
            <a:r>
              <a:rPr lang="en-US" sz="1800" spc="-10" dirty="0">
                <a:latin typeface="Microsoft Sans Serif"/>
                <a:cs typeface="Microsoft Sans Serif"/>
              </a:rPr>
              <a:t>COUNT</a:t>
            </a:r>
            <a:r>
              <a:rPr lang="en-US" spc="-10" dirty="0">
                <a:latin typeface="Microsoft Sans Serif"/>
                <a:cs typeface="Microsoft Sans Serif"/>
              </a:rPr>
              <a:t> </a:t>
            </a:r>
            <a:r>
              <a:rPr lang="en-US" sz="1800" spc="-200" dirty="0">
                <a:latin typeface="Microsoft Sans Serif"/>
                <a:cs typeface="Microsoft Sans Serif"/>
              </a:rPr>
              <a:t>DESC</a:t>
            </a:r>
            <a:r>
              <a:rPr lang="en-US" sz="1800" spc="-30" dirty="0">
                <a:latin typeface="Microsoft Sans Serif"/>
                <a:cs typeface="Microsoft Sans Serif"/>
              </a:rPr>
              <a:t> </a:t>
            </a:r>
            <a:r>
              <a:rPr lang="en-US" sz="1800" spc="-55" dirty="0">
                <a:latin typeface="Microsoft Sans Serif"/>
                <a:cs typeface="Microsoft Sans Serif"/>
              </a:rPr>
              <a:t>demonstrates</a:t>
            </a:r>
            <a:r>
              <a:rPr lang="en-US" sz="1800" spc="-35" dirty="0">
                <a:latin typeface="Microsoft Sans Serif"/>
                <a:cs typeface="Microsoft Sans Serif"/>
              </a:rPr>
              <a:t> </a:t>
            </a:r>
            <a:r>
              <a:rPr lang="en-US" sz="1800" spc="-25" dirty="0">
                <a:latin typeface="Microsoft Sans Serif"/>
                <a:cs typeface="Microsoft Sans Serif"/>
              </a:rPr>
              <a:t>results</a:t>
            </a:r>
            <a:r>
              <a:rPr lang="en-US" sz="1800" spc="-15" dirty="0">
                <a:latin typeface="Microsoft Sans Serif"/>
                <a:cs typeface="Microsoft Sans Serif"/>
              </a:rPr>
              <a:t> </a:t>
            </a:r>
            <a:r>
              <a:rPr lang="en-US" sz="1800" dirty="0">
                <a:latin typeface="Microsoft Sans Serif"/>
                <a:cs typeface="Microsoft Sans Serif"/>
              </a:rPr>
              <a:t>in</a:t>
            </a:r>
            <a:r>
              <a:rPr lang="en-US" sz="1800" spc="40" dirty="0">
                <a:latin typeface="Microsoft Sans Serif"/>
                <a:cs typeface="Microsoft Sans Serif"/>
              </a:rPr>
              <a:t> </a:t>
            </a:r>
            <a:r>
              <a:rPr lang="en-US" sz="1800" spc="-30" dirty="0">
                <a:latin typeface="Microsoft Sans Serif"/>
                <a:cs typeface="Microsoft Sans Serif"/>
              </a:rPr>
              <a:t>decreasing</a:t>
            </a:r>
            <a:endParaRPr lang="en-US" sz="1800" dirty="0">
              <a:latin typeface="Microsoft Sans Serif"/>
              <a:cs typeface="Microsoft Sans Serif"/>
            </a:endParaRPr>
          </a:p>
          <a:p>
            <a:pPr marL="12700">
              <a:lnSpc>
                <a:spcPts val="2100"/>
              </a:lnSpc>
            </a:pPr>
            <a:r>
              <a:rPr lang="en-US" sz="1800" spc="-10" dirty="0">
                <a:latin typeface="Microsoft Sans Serif"/>
                <a:cs typeface="Microsoft Sans Serif"/>
              </a:rPr>
              <a:t>order.</a:t>
            </a:r>
            <a:endParaRPr lang="en-US" sz="1800" dirty="0">
              <a:latin typeface="Microsoft Sans Serif"/>
              <a:cs typeface="Microsoft Sans Serif"/>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664617"/>
            <a:ext cx="10515600" cy="549049"/>
          </a:xfrm>
          <a:prstGeom prst="rect">
            <a:avLst/>
          </a:prstGeom>
        </p:spPr>
        <p:txBody>
          <a:bodyPr vert="horz" lIns="91440" tIns="45720" rIns="91440" bIns="45720" rtlCol="0" anchor="ctr">
            <a:normAutofit fontScale="92500" lnSpcReduction="20000"/>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s-ES" dirty="0" err="1"/>
              <a:t>Folium</a:t>
            </a:r>
            <a:r>
              <a:rPr lang="es-ES" dirty="0"/>
              <a:t> </a:t>
            </a:r>
            <a:r>
              <a:rPr lang="es-ES" dirty="0" err="1"/>
              <a:t>map</a:t>
            </a:r>
            <a:endParaRPr lang="en-US" dirty="0"/>
          </a:p>
        </p:txBody>
      </p:sp>
      <p:pic>
        <p:nvPicPr>
          <p:cNvPr id="9" name="object 5">
            <a:extLst>
              <a:ext uri="{FF2B5EF4-FFF2-40B4-BE49-F238E27FC236}">
                <a16:creationId xmlns:a16="http://schemas.microsoft.com/office/drawing/2014/main" id="{C36FA109-3D04-BA7A-39D7-59A2F0DE18AD}"/>
              </a:ext>
            </a:extLst>
          </p:cNvPr>
          <p:cNvPicPr/>
          <p:nvPr/>
        </p:nvPicPr>
        <p:blipFill>
          <a:blip r:embed="rId3" cstate="print"/>
          <a:stretch>
            <a:fillRect/>
          </a:stretch>
        </p:blipFill>
        <p:spPr>
          <a:xfrm>
            <a:off x="1656747" y="1815523"/>
            <a:ext cx="7058025" cy="42100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dirty="0"/>
              <a:t>Folium map – Color Labeled Markers</a:t>
            </a:r>
          </a:p>
        </p:txBody>
      </p:sp>
      <p:grpSp>
        <p:nvGrpSpPr>
          <p:cNvPr id="2" name="object 5">
            <a:extLst>
              <a:ext uri="{FF2B5EF4-FFF2-40B4-BE49-F238E27FC236}">
                <a16:creationId xmlns:a16="http://schemas.microsoft.com/office/drawing/2014/main" id="{D814297E-C800-5409-981B-6AC7C63C6EA5}"/>
              </a:ext>
            </a:extLst>
          </p:cNvPr>
          <p:cNvGrpSpPr/>
          <p:nvPr/>
        </p:nvGrpSpPr>
        <p:grpSpPr>
          <a:xfrm>
            <a:off x="828675" y="1381125"/>
            <a:ext cx="10972800" cy="3981450"/>
            <a:chOff x="828675" y="1381125"/>
            <a:chExt cx="10972800" cy="3981450"/>
          </a:xfrm>
        </p:grpSpPr>
        <p:pic>
          <p:nvPicPr>
            <p:cNvPr id="4" name="object 6">
              <a:extLst>
                <a:ext uri="{FF2B5EF4-FFF2-40B4-BE49-F238E27FC236}">
                  <a16:creationId xmlns:a16="http://schemas.microsoft.com/office/drawing/2014/main" id="{B6C6373C-960E-3350-8CB2-763EB577998B}"/>
                </a:ext>
              </a:extLst>
            </p:cNvPr>
            <p:cNvPicPr/>
            <p:nvPr/>
          </p:nvPicPr>
          <p:blipFill>
            <a:blip r:embed="rId3" cstate="print"/>
            <a:stretch>
              <a:fillRect/>
            </a:stretch>
          </p:blipFill>
          <p:spPr>
            <a:xfrm>
              <a:off x="828675" y="1381125"/>
              <a:ext cx="2743200" cy="2762250"/>
            </a:xfrm>
            <a:prstGeom prst="rect">
              <a:avLst/>
            </a:prstGeom>
          </p:spPr>
        </p:pic>
        <p:pic>
          <p:nvPicPr>
            <p:cNvPr id="6" name="object 7">
              <a:extLst>
                <a:ext uri="{FF2B5EF4-FFF2-40B4-BE49-F238E27FC236}">
                  <a16:creationId xmlns:a16="http://schemas.microsoft.com/office/drawing/2014/main" id="{88BBC290-704C-2E1B-D2B5-E5223F0E4AA7}"/>
                </a:ext>
              </a:extLst>
            </p:cNvPr>
            <p:cNvPicPr/>
            <p:nvPr/>
          </p:nvPicPr>
          <p:blipFill>
            <a:blip r:embed="rId4" cstate="print"/>
            <a:stretch>
              <a:fillRect/>
            </a:stretch>
          </p:blipFill>
          <p:spPr>
            <a:xfrm>
              <a:off x="3571875" y="2762250"/>
              <a:ext cx="2686050" cy="2600325"/>
            </a:xfrm>
            <a:prstGeom prst="rect">
              <a:avLst/>
            </a:prstGeom>
          </p:spPr>
        </p:pic>
        <p:pic>
          <p:nvPicPr>
            <p:cNvPr id="7" name="object 8">
              <a:extLst>
                <a:ext uri="{FF2B5EF4-FFF2-40B4-BE49-F238E27FC236}">
                  <a16:creationId xmlns:a16="http://schemas.microsoft.com/office/drawing/2014/main" id="{9ABD1800-375E-D85C-D0FF-0E8A8CA031C5}"/>
                </a:ext>
              </a:extLst>
            </p:cNvPr>
            <p:cNvPicPr/>
            <p:nvPr/>
          </p:nvPicPr>
          <p:blipFill>
            <a:blip r:embed="rId5" cstate="print"/>
            <a:stretch>
              <a:fillRect/>
            </a:stretch>
          </p:blipFill>
          <p:spPr>
            <a:xfrm>
              <a:off x="6200775" y="1390650"/>
              <a:ext cx="2857500" cy="2133600"/>
            </a:xfrm>
            <a:prstGeom prst="rect">
              <a:avLst/>
            </a:prstGeom>
          </p:spPr>
        </p:pic>
        <p:pic>
          <p:nvPicPr>
            <p:cNvPr id="9" name="object 9">
              <a:extLst>
                <a:ext uri="{FF2B5EF4-FFF2-40B4-BE49-F238E27FC236}">
                  <a16:creationId xmlns:a16="http://schemas.microsoft.com/office/drawing/2014/main" id="{BB21105E-63E5-B939-D3B5-8B8A21768778}"/>
                </a:ext>
              </a:extLst>
            </p:cNvPr>
            <p:cNvPicPr/>
            <p:nvPr/>
          </p:nvPicPr>
          <p:blipFill>
            <a:blip r:embed="rId6" cstate="print"/>
            <a:stretch>
              <a:fillRect/>
            </a:stretch>
          </p:blipFill>
          <p:spPr>
            <a:xfrm>
              <a:off x="9058275" y="2762250"/>
              <a:ext cx="2743200" cy="2400300"/>
            </a:xfrm>
            <a:prstGeom prst="rect">
              <a:avLst/>
            </a:prstGeom>
          </p:spPr>
        </p:pic>
      </p:gr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Folium Map – Proximities</a:t>
            </a:r>
          </a:p>
        </p:txBody>
      </p:sp>
      <p:grpSp>
        <p:nvGrpSpPr>
          <p:cNvPr id="2" name="object 5">
            <a:extLst>
              <a:ext uri="{FF2B5EF4-FFF2-40B4-BE49-F238E27FC236}">
                <a16:creationId xmlns:a16="http://schemas.microsoft.com/office/drawing/2014/main" id="{9294CA8B-CA61-C242-3147-FBA4C492222D}"/>
              </a:ext>
            </a:extLst>
          </p:cNvPr>
          <p:cNvGrpSpPr/>
          <p:nvPr/>
        </p:nvGrpSpPr>
        <p:grpSpPr>
          <a:xfrm>
            <a:off x="771525" y="1466850"/>
            <a:ext cx="11115675" cy="3209925"/>
            <a:chOff x="771525" y="1466850"/>
            <a:chExt cx="11115675" cy="3209925"/>
          </a:xfrm>
        </p:grpSpPr>
        <p:pic>
          <p:nvPicPr>
            <p:cNvPr id="4" name="object 6">
              <a:extLst>
                <a:ext uri="{FF2B5EF4-FFF2-40B4-BE49-F238E27FC236}">
                  <a16:creationId xmlns:a16="http://schemas.microsoft.com/office/drawing/2014/main" id="{6E8A7DB8-8137-063D-8CCE-398D1500AE20}"/>
                </a:ext>
              </a:extLst>
            </p:cNvPr>
            <p:cNvPicPr/>
            <p:nvPr/>
          </p:nvPicPr>
          <p:blipFill>
            <a:blip r:embed="rId3" cstate="print"/>
            <a:stretch>
              <a:fillRect/>
            </a:stretch>
          </p:blipFill>
          <p:spPr>
            <a:xfrm>
              <a:off x="771525" y="1714500"/>
              <a:ext cx="4562475" cy="1009650"/>
            </a:xfrm>
            <a:prstGeom prst="rect">
              <a:avLst/>
            </a:prstGeom>
          </p:spPr>
        </p:pic>
        <p:pic>
          <p:nvPicPr>
            <p:cNvPr id="6" name="object 7">
              <a:extLst>
                <a:ext uri="{FF2B5EF4-FFF2-40B4-BE49-F238E27FC236}">
                  <a16:creationId xmlns:a16="http://schemas.microsoft.com/office/drawing/2014/main" id="{11242C8B-9FCB-72D1-05BC-5DFC1BE12B4F}"/>
                </a:ext>
              </a:extLst>
            </p:cNvPr>
            <p:cNvPicPr/>
            <p:nvPr/>
          </p:nvPicPr>
          <p:blipFill>
            <a:blip r:embed="rId4" cstate="print"/>
            <a:stretch>
              <a:fillRect/>
            </a:stretch>
          </p:blipFill>
          <p:spPr>
            <a:xfrm>
              <a:off x="771525" y="3067050"/>
              <a:ext cx="4562475" cy="1295400"/>
            </a:xfrm>
            <a:prstGeom prst="rect">
              <a:avLst/>
            </a:prstGeom>
          </p:spPr>
        </p:pic>
        <p:pic>
          <p:nvPicPr>
            <p:cNvPr id="7" name="object 8">
              <a:extLst>
                <a:ext uri="{FF2B5EF4-FFF2-40B4-BE49-F238E27FC236}">
                  <a16:creationId xmlns:a16="http://schemas.microsoft.com/office/drawing/2014/main" id="{D34ED126-246C-CE1B-1BAE-D61491649D7E}"/>
                </a:ext>
              </a:extLst>
            </p:cNvPr>
            <p:cNvPicPr/>
            <p:nvPr/>
          </p:nvPicPr>
          <p:blipFill>
            <a:blip r:embed="rId5" cstate="print"/>
            <a:stretch>
              <a:fillRect/>
            </a:stretch>
          </p:blipFill>
          <p:spPr>
            <a:xfrm>
              <a:off x="5629275" y="1466850"/>
              <a:ext cx="2562225" cy="3209925"/>
            </a:xfrm>
            <a:prstGeom prst="rect">
              <a:avLst/>
            </a:prstGeom>
          </p:spPr>
        </p:pic>
        <p:pic>
          <p:nvPicPr>
            <p:cNvPr id="9" name="object 9">
              <a:extLst>
                <a:ext uri="{FF2B5EF4-FFF2-40B4-BE49-F238E27FC236}">
                  <a16:creationId xmlns:a16="http://schemas.microsoft.com/office/drawing/2014/main" id="{A2A22FC8-EBE1-34F8-9A49-62E6669D0FD3}"/>
                </a:ext>
              </a:extLst>
            </p:cNvPr>
            <p:cNvPicPr/>
            <p:nvPr/>
          </p:nvPicPr>
          <p:blipFill>
            <a:blip r:embed="rId6" cstate="print"/>
            <a:stretch>
              <a:fillRect/>
            </a:stretch>
          </p:blipFill>
          <p:spPr>
            <a:xfrm>
              <a:off x="8467725" y="1990725"/>
              <a:ext cx="3419475" cy="1733550"/>
            </a:xfrm>
            <a:prstGeom prst="rect">
              <a:avLst/>
            </a:prstGeom>
          </p:spPr>
        </p:pic>
      </p:grpSp>
      <p:sp>
        <p:nvSpPr>
          <p:cNvPr id="11" name="CuadroTexto 10">
            <a:extLst>
              <a:ext uri="{FF2B5EF4-FFF2-40B4-BE49-F238E27FC236}">
                <a16:creationId xmlns:a16="http://schemas.microsoft.com/office/drawing/2014/main" id="{6E296C81-DF27-2A91-93FC-B291CD34A676}"/>
              </a:ext>
            </a:extLst>
          </p:cNvPr>
          <p:cNvSpPr txBox="1"/>
          <p:nvPr/>
        </p:nvSpPr>
        <p:spPr>
          <a:xfrm>
            <a:off x="430885" y="5058131"/>
            <a:ext cx="6446993" cy="1246431"/>
          </a:xfrm>
          <a:prstGeom prst="rect">
            <a:avLst/>
          </a:prstGeom>
          <a:noFill/>
        </p:spPr>
        <p:txBody>
          <a:bodyPr wrap="square">
            <a:spAutoFit/>
          </a:bodyPr>
          <a:lstStyle/>
          <a:p>
            <a:pPr marL="12700" marR="923925">
              <a:lnSpc>
                <a:spcPct val="104400"/>
              </a:lnSpc>
              <a:spcBef>
                <a:spcPts val="5"/>
              </a:spcBef>
            </a:pPr>
            <a:r>
              <a:rPr lang="en-US" sz="1800" spc="-50" dirty="0" err="1">
                <a:solidFill>
                  <a:srgbClr val="292929"/>
                </a:solidFill>
                <a:latin typeface="Microsoft Sans Serif"/>
                <a:cs typeface="Microsoft Sans Serif"/>
              </a:rPr>
              <a:t>Launchsite</a:t>
            </a:r>
            <a:r>
              <a:rPr lang="en-US" sz="1800" spc="-50"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in</a:t>
            </a:r>
            <a:r>
              <a:rPr lang="en-US" sz="1800" spc="-30" dirty="0">
                <a:solidFill>
                  <a:srgbClr val="292929"/>
                </a:solidFill>
                <a:latin typeface="Microsoft Sans Serif"/>
                <a:cs typeface="Microsoft Sans Serif"/>
              </a:rPr>
              <a:t> </a:t>
            </a:r>
            <a:r>
              <a:rPr lang="en-US" sz="1800" spc="-55" dirty="0">
                <a:solidFill>
                  <a:srgbClr val="292929"/>
                </a:solidFill>
                <a:latin typeface="Microsoft Sans Serif"/>
                <a:cs typeface="Microsoft Sans Serif"/>
              </a:rPr>
              <a:t>close</a:t>
            </a:r>
            <a:r>
              <a:rPr lang="en-US" sz="1800" spc="-45"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proximity</a:t>
            </a:r>
            <a:r>
              <a:rPr lang="en-US" sz="1800" spc="25"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to</a:t>
            </a:r>
            <a:r>
              <a:rPr lang="en-US" sz="1800" spc="5" dirty="0">
                <a:solidFill>
                  <a:srgbClr val="292929"/>
                </a:solidFill>
                <a:latin typeface="Microsoft Sans Serif"/>
                <a:cs typeface="Microsoft Sans Serif"/>
              </a:rPr>
              <a:t> </a:t>
            </a:r>
            <a:r>
              <a:rPr lang="en-US" sz="1800" spc="-45" dirty="0">
                <a:solidFill>
                  <a:srgbClr val="292929"/>
                </a:solidFill>
                <a:latin typeface="Microsoft Sans Serif"/>
                <a:cs typeface="Microsoft Sans Serif"/>
              </a:rPr>
              <a:t>railways</a:t>
            </a:r>
            <a:r>
              <a:rPr lang="en-US" sz="1800" spc="-10"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a:t>
            </a:r>
            <a:r>
              <a:rPr lang="en-US" sz="1800" spc="60" dirty="0">
                <a:solidFill>
                  <a:srgbClr val="292929"/>
                </a:solidFill>
                <a:latin typeface="Microsoft Sans Serif"/>
                <a:cs typeface="Microsoft Sans Serif"/>
              </a:rPr>
              <a:t> </a:t>
            </a:r>
            <a:r>
              <a:rPr lang="en-US" sz="1800" spc="-25" dirty="0">
                <a:solidFill>
                  <a:srgbClr val="292929"/>
                </a:solidFill>
                <a:latin typeface="Microsoft Sans Serif"/>
                <a:cs typeface="Microsoft Sans Serif"/>
              </a:rPr>
              <a:t>Yes </a:t>
            </a:r>
            <a:r>
              <a:rPr lang="en-US" sz="1800" spc="-50" dirty="0">
                <a:solidFill>
                  <a:srgbClr val="292929"/>
                </a:solidFill>
                <a:latin typeface="Microsoft Sans Serif"/>
                <a:cs typeface="Microsoft Sans Serif"/>
              </a:rPr>
              <a:t>Is</a:t>
            </a:r>
            <a:r>
              <a:rPr lang="en-US" sz="1800" spc="-30" dirty="0">
                <a:solidFill>
                  <a:srgbClr val="292929"/>
                </a:solidFill>
                <a:latin typeface="Microsoft Sans Serif"/>
                <a:cs typeface="Microsoft Sans Serif"/>
              </a:rPr>
              <a:t> </a:t>
            </a:r>
            <a:r>
              <a:rPr lang="en-US" sz="1800" spc="-50" dirty="0" err="1">
                <a:solidFill>
                  <a:srgbClr val="292929"/>
                </a:solidFill>
                <a:latin typeface="Microsoft Sans Serif"/>
                <a:cs typeface="Microsoft Sans Serif"/>
              </a:rPr>
              <a:t>Launchsite</a:t>
            </a:r>
            <a:r>
              <a:rPr lang="en-US" sz="1800" spc="-50"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in</a:t>
            </a:r>
            <a:r>
              <a:rPr lang="en-US" sz="1800" spc="-25" dirty="0">
                <a:solidFill>
                  <a:srgbClr val="292929"/>
                </a:solidFill>
                <a:latin typeface="Microsoft Sans Serif"/>
                <a:cs typeface="Microsoft Sans Serif"/>
              </a:rPr>
              <a:t> </a:t>
            </a:r>
            <a:r>
              <a:rPr lang="en-US" sz="1800" spc="-55" dirty="0">
                <a:solidFill>
                  <a:srgbClr val="292929"/>
                </a:solidFill>
                <a:latin typeface="Microsoft Sans Serif"/>
                <a:cs typeface="Microsoft Sans Serif"/>
              </a:rPr>
              <a:t>close</a:t>
            </a:r>
            <a:r>
              <a:rPr lang="en-US" sz="1800" spc="-40"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proximity</a:t>
            </a:r>
            <a:r>
              <a:rPr lang="en-US" sz="1800" spc="30"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to</a:t>
            </a:r>
            <a:r>
              <a:rPr lang="en-US" sz="1800" spc="15" dirty="0">
                <a:solidFill>
                  <a:srgbClr val="292929"/>
                </a:solidFill>
                <a:latin typeface="Microsoft Sans Serif"/>
                <a:cs typeface="Microsoft Sans Serif"/>
              </a:rPr>
              <a:t> </a:t>
            </a:r>
            <a:r>
              <a:rPr lang="en-US" sz="1800" spc="-45" dirty="0">
                <a:solidFill>
                  <a:srgbClr val="292929"/>
                </a:solidFill>
                <a:latin typeface="Microsoft Sans Serif"/>
                <a:cs typeface="Microsoft Sans Serif"/>
              </a:rPr>
              <a:t>highways</a:t>
            </a:r>
            <a:r>
              <a:rPr lang="en-US" sz="1800" spc="-75"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a:t>
            </a:r>
            <a:r>
              <a:rPr lang="en-US" sz="1800" spc="-5" dirty="0">
                <a:solidFill>
                  <a:srgbClr val="292929"/>
                </a:solidFill>
                <a:latin typeface="Microsoft Sans Serif"/>
                <a:cs typeface="Microsoft Sans Serif"/>
              </a:rPr>
              <a:t> </a:t>
            </a:r>
            <a:r>
              <a:rPr lang="en-US" sz="1800" spc="-25" dirty="0">
                <a:solidFill>
                  <a:srgbClr val="292929"/>
                </a:solidFill>
                <a:latin typeface="Microsoft Sans Serif"/>
                <a:cs typeface="Microsoft Sans Serif"/>
              </a:rPr>
              <a:t>Yes </a:t>
            </a:r>
            <a:r>
              <a:rPr lang="en-US" sz="1800" spc="-50" dirty="0">
                <a:solidFill>
                  <a:srgbClr val="292929"/>
                </a:solidFill>
                <a:latin typeface="Microsoft Sans Serif"/>
                <a:cs typeface="Microsoft Sans Serif"/>
              </a:rPr>
              <a:t>Is</a:t>
            </a:r>
            <a:r>
              <a:rPr lang="en-US" sz="1800" spc="-10"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in</a:t>
            </a:r>
            <a:r>
              <a:rPr lang="en-US" sz="1800" spc="-20" dirty="0">
                <a:solidFill>
                  <a:srgbClr val="292929"/>
                </a:solidFill>
                <a:latin typeface="Microsoft Sans Serif"/>
                <a:cs typeface="Microsoft Sans Serif"/>
              </a:rPr>
              <a:t> </a:t>
            </a:r>
            <a:r>
              <a:rPr lang="en-US" sz="1800" spc="-50" dirty="0" err="1">
                <a:solidFill>
                  <a:srgbClr val="292929"/>
                </a:solidFill>
                <a:latin typeface="Microsoft Sans Serif"/>
                <a:cs typeface="Microsoft Sans Serif"/>
              </a:rPr>
              <a:t>Launchsite</a:t>
            </a:r>
            <a:r>
              <a:rPr lang="en-US" sz="1800" spc="-50" dirty="0">
                <a:solidFill>
                  <a:srgbClr val="292929"/>
                </a:solidFill>
                <a:latin typeface="Microsoft Sans Serif"/>
                <a:cs typeface="Microsoft Sans Serif"/>
              </a:rPr>
              <a:t>  in </a:t>
            </a:r>
            <a:r>
              <a:rPr lang="en-US" sz="1800" spc="-55" dirty="0">
                <a:solidFill>
                  <a:srgbClr val="292929"/>
                </a:solidFill>
                <a:latin typeface="Microsoft Sans Serif"/>
                <a:cs typeface="Microsoft Sans Serif"/>
              </a:rPr>
              <a:t>close</a:t>
            </a:r>
            <a:r>
              <a:rPr lang="en-US" sz="1800" spc="-30"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proximity</a:t>
            </a:r>
            <a:r>
              <a:rPr lang="en-US" sz="1800" spc="35"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to</a:t>
            </a:r>
            <a:r>
              <a:rPr lang="en-US" sz="1800" spc="20" dirty="0">
                <a:solidFill>
                  <a:srgbClr val="292929"/>
                </a:solidFill>
                <a:latin typeface="Microsoft Sans Serif"/>
                <a:cs typeface="Microsoft Sans Serif"/>
              </a:rPr>
              <a:t> </a:t>
            </a:r>
            <a:r>
              <a:rPr lang="en-US" sz="1800" spc="-40" dirty="0">
                <a:solidFill>
                  <a:srgbClr val="292929"/>
                </a:solidFill>
                <a:latin typeface="Microsoft Sans Serif"/>
                <a:cs typeface="Microsoft Sans Serif"/>
              </a:rPr>
              <a:t>coastline</a:t>
            </a:r>
            <a:r>
              <a:rPr lang="en-US" sz="1800" spc="-105"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a:t>
            </a:r>
            <a:r>
              <a:rPr lang="en-US" sz="1800" spc="75" dirty="0">
                <a:solidFill>
                  <a:srgbClr val="292929"/>
                </a:solidFill>
                <a:latin typeface="Microsoft Sans Serif"/>
                <a:cs typeface="Microsoft Sans Serif"/>
              </a:rPr>
              <a:t> </a:t>
            </a:r>
            <a:r>
              <a:rPr lang="en-US" sz="1800" spc="-25" dirty="0">
                <a:solidFill>
                  <a:srgbClr val="292929"/>
                </a:solidFill>
                <a:latin typeface="Microsoft Sans Serif"/>
                <a:cs typeface="Microsoft Sans Serif"/>
              </a:rPr>
              <a:t>Yes</a:t>
            </a:r>
            <a:endParaRPr lang="en-US" sz="1800" dirty="0">
              <a:latin typeface="Microsoft Sans Serif"/>
              <a:cs typeface="Microsoft Sans Serif"/>
            </a:endParaRPr>
          </a:p>
          <a:p>
            <a:pPr marL="12700">
              <a:lnSpc>
                <a:spcPct val="100000"/>
              </a:lnSpc>
              <a:spcBef>
                <a:spcPts val="95"/>
              </a:spcBef>
            </a:pPr>
            <a:r>
              <a:rPr lang="en-US" sz="1800" spc="-50" dirty="0" err="1">
                <a:solidFill>
                  <a:srgbClr val="292929"/>
                </a:solidFill>
                <a:latin typeface="Microsoft Sans Serif"/>
                <a:cs typeface="Microsoft Sans Serif"/>
              </a:rPr>
              <a:t>Launchsite</a:t>
            </a:r>
            <a:r>
              <a:rPr lang="en-US" sz="1800" spc="-50" dirty="0">
                <a:solidFill>
                  <a:srgbClr val="292929"/>
                </a:solidFill>
                <a:latin typeface="Microsoft Sans Serif"/>
                <a:cs typeface="Microsoft Sans Serif"/>
              </a:rPr>
              <a:t> </a:t>
            </a:r>
            <a:r>
              <a:rPr lang="en-US" sz="1800" spc="-55" dirty="0">
                <a:solidFill>
                  <a:srgbClr val="292929"/>
                </a:solidFill>
                <a:latin typeface="Microsoft Sans Serif"/>
                <a:cs typeface="Microsoft Sans Serif"/>
              </a:rPr>
              <a:t>keeps</a:t>
            </a:r>
            <a:r>
              <a:rPr lang="en-US" sz="1800" spc="-40" dirty="0">
                <a:solidFill>
                  <a:srgbClr val="292929"/>
                </a:solidFill>
                <a:latin typeface="Microsoft Sans Serif"/>
                <a:cs typeface="Microsoft Sans Serif"/>
              </a:rPr>
              <a:t> </a:t>
            </a:r>
            <a:r>
              <a:rPr lang="en-US" sz="1800" spc="-25" dirty="0">
                <a:solidFill>
                  <a:srgbClr val="292929"/>
                </a:solidFill>
                <a:latin typeface="Microsoft Sans Serif"/>
                <a:cs typeface="Microsoft Sans Serif"/>
              </a:rPr>
              <a:t>certain</a:t>
            </a:r>
            <a:r>
              <a:rPr lang="en-US" sz="1800" spc="-55" dirty="0">
                <a:solidFill>
                  <a:srgbClr val="292929"/>
                </a:solidFill>
                <a:latin typeface="Microsoft Sans Serif"/>
                <a:cs typeface="Microsoft Sans Serif"/>
              </a:rPr>
              <a:t> </a:t>
            </a:r>
            <a:r>
              <a:rPr lang="en-US" sz="1800" spc="-35" dirty="0">
                <a:solidFill>
                  <a:srgbClr val="292929"/>
                </a:solidFill>
                <a:latin typeface="Microsoft Sans Serif"/>
                <a:cs typeface="Microsoft Sans Serif"/>
              </a:rPr>
              <a:t>distance</a:t>
            </a:r>
            <a:r>
              <a:rPr lang="en-US" sz="1800" spc="-105" dirty="0">
                <a:solidFill>
                  <a:srgbClr val="292929"/>
                </a:solidFill>
                <a:latin typeface="Microsoft Sans Serif"/>
                <a:cs typeface="Microsoft Sans Serif"/>
              </a:rPr>
              <a:t> </a:t>
            </a:r>
            <a:r>
              <a:rPr lang="en-US" sz="1800" spc="-60" dirty="0">
                <a:solidFill>
                  <a:srgbClr val="292929"/>
                </a:solidFill>
                <a:latin typeface="Microsoft Sans Serif"/>
                <a:cs typeface="Microsoft Sans Serif"/>
              </a:rPr>
              <a:t>away</a:t>
            </a:r>
            <a:r>
              <a:rPr lang="en-US" sz="1800" dirty="0">
                <a:solidFill>
                  <a:srgbClr val="292929"/>
                </a:solidFill>
                <a:latin typeface="Microsoft Sans Serif"/>
                <a:cs typeface="Microsoft Sans Serif"/>
              </a:rPr>
              <a:t> from</a:t>
            </a:r>
            <a:r>
              <a:rPr lang="en-US" sz="1800" spc="15" dirty="0">
                <a:solidFill>
                  <a:srgbClr val="292929"/>
                </a:solidFill>
                <a:latin typeface="Microsoft Sans Serif"/>
                <a:cs typeface="Microsoft Sans Serif"/>
              </a:rPr>
              <a:t> </a:t>
            </a:r>
            <a:r>
              <a:rPr lang="en-US" sz="1800" spc="-10" dirty="0">
                <a:solidFill>
                  <a:srgbClr val="292929"/>
                </a:solidFill>
                <a:latin typeface="Microsoft Sans Serif"/>
                <a:cs typeface="Microsoft Sans Serif"/>
              </a:rPr>
              <a:t>cities</a:t>
            </a:r>
            <a:r>
              <a:rPr lang="en-US" sz="1800" spc="-40" dirty="0">
                <a:solidFill>
                  <a:srgbClr val="292929"/>
                </a:solidFill>
                <a:latin typeface="Microsoft Sans Serif"/>
                <a:cs typeface="Microsoft Sans Serif"/>
              </a:rPr>
              <a:t> </a:t>
            </a:r>
            <a:r>
              <a:rPr lang="en-US" sz="1800" dirty="0">
                <a:solidFill>
                  <a:srgbClr val="292929"/>
                </a:solidFill>
                <a:latin typeface="Microsoft Sans Serif"/>
                <a:cs typeface="Microsoft Sans Serif"/>
              </a:rPr>
              <a:t>?</a:t>
            </a:r>
            <a:r>
              <a:rPr lang="en-US" sz="1800" spc="-35" dirty="0">
                <a:solidFill>
                  <a:srgbClr val="292929"/>
                </a:solidFill>
                <a:latin typeface="Microsoft Sans Serif"/>
                <a:cs typeface="Microsoft Sans Serif"/>
              </a:rPr>
              <a:t> </a:t>
            </a:r>
            <a:r>
              <a:rPr lang="en-US" sz="1800" spc="-25" dirty="0">
                <a:solidFill>
                  <a:srgbClr val="292929"/>
                </a:solidFill>
                <a:latin typeface="Microsoft Sans Serif"/>
                <a:cs typeface="Microsoft Sans Serif"/>
              </a:rPr>
              <a:t>No</a:t>
            </a:r>
            <a:endParaRPr lang="en-US" sz="1800" dirty="0">
              <a:latin typeface="Microsoft Sans Serif"/>
              <a:cs typeface="Microsoft Sans Serif"/>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p>
        </p:txBody>
      </p:sp>
      <p:pic>
        <p:nvPicPr>
          <p:cNvPr id="2" name="object 4">
            <a:extLst>
              <a:ext uri="{FF2B5EF4-FFF2-40B4-BE49-F238E27FC236}">
                <a16:creationId xmlns:a16="http://schemas.microsoft.com/office/drawing/2014/main" id="{3B5BF7B9-95F4-7421-EFA6-98C9550B54FA}"/>
              </a:ext>
            </a:extLst>
          </p:cNvPr>
          <p:cNvPicPr/>
          <p:nvPr/>
        </p:nvPicPr>
        <p:blipFill>
          <a:blip r:embed="rId3" cstate="print"/>
          <a:stretch>
            <a:fillRect/>
          </a:stretch>
        </p:blipFill>
        <p:spPr>
          <a:xfrm>
            <a:off x="771525" y="1790700"/>
            <a:ext cx="10829925" cy="2714625"/>
          </a:xfrm>
          <a:prstGeom prst="rect">
            <a:avLst/>
          </a:prstGeom>
        </p:spPr>
      </p:pic>
      <p:pic>
        <p:nvPicPr>
          <p:cNvPr id="4" name="object 4">
            <a:extLst>
              <a:ext uri="{FF2B5EF4-FFF2-40B4-BE49-F238E27FC236}">
                <a16:creationId xmlns:a16="http://schemas.microsoft.com/office/drawing/2014/main" id="{05FEF9C7-8CEF-CA3A-4C26-F54A0CCDA1B1}"/>
              </a:ext>
            </a:extLst>
          </p:cNvPr>
          <p:cNvPicPr/>
          <p:nvPr/>
        </p:nvPicPr>
        <p:blipFill>
          <a:blip r:embed="rId4" cstate="print"/>
          <a:stretch>
            <a:fillRect/>
          </a:stretch>
        </p:blipFill>
        <p:spPr>
          <a:xfrm>
            <a:off x="628650" y="1828800"/>
            <a:ext cx="10934700" cy="27241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object 3">
            <a:extLst>
              <a:ext uri="{FF2B5EF4-FFF2-40B4-BE49-F238E27FC236}">
                <a16:creationId xmlns:a16="http://schemas.microsoft.com/office/drawing/2014/main" id="{D7AC769F-4D85-23EB-24B3-BE5A5FDB5FE1}"/>
              </a:ext>
            </a:extLst>
          </p:cNvPr>
          <p:cNvSpPr txBox="1"/>
          <p:nvPr/>
        </p:nvSpPr>
        <p:spPr>
          <a:xfrm>
            <a:off x="828068" y="1496862"/>
            <a:ext cx="10369550" cy="4049185"/>
          </a:xfrm>
          <a:prstGeom prst="rect">
            <a:avLst/>
          </a:prstGeom>
        </p:spPr>
        <p:txBody>
          <a:bodyPr vert="horz" wrap="square" lIns="0" tIns="202565" rIns="0" bIns="0" rtlCol="0">
            <a:spAutoFit/>
          </a:bodyPr>
          <a:lstStyle/>
          <a:p>
            <a:pPr marL="241300" indent="-228600">
              <a:lnSpc>
                <a:spcPct val="100000"/>
              </a:lnSpc>
              <a:spcBef>
                <a:spcPts val="1595"/>
              </a:spcBef>
              <a:buFont typeface="Arial"/>
              <a:buChar char="•"/>
              <a:tabLst>
                <a:tab pos="241300" algn="l"/>
              </a:tabLst>
            </a:pPr>
            <a:r>
              <a:rPr sz="2150" spc="-10" dirty="0">
                <a:solidFill>
                  <a:srgbClr val="292929"/>
                </a:solidFill>
                <a:latin typeface="Microsoft Sans Serif"/>
                <a:cs typeface="Microsoft Sans Serif"/>
              </a:rPr>
              <a:t>Project</a:t>
            </a:r>
            <a:r>
              <a:rPr sz="2150" spc="-70" dirty="0">
                <a:solidFill>
                  <a:srgbClr val="292929"/>
                </a:solidFill>
                <a:latin typeface="Microsoft Sans Serif"/>
                <a:cs typeface="Microsoft Sans Serif"/>
              </a:rPr>
              <a:t> </a:t>
            </a:r>
            <a:r>
              <a:rPr sz="2150" spc="-20" dirty="0">
                <a:solidFill>
                  <a:srgbClr val="292929"/>
                </a:solidFill>
                <a:latin typeface="Microsoft Sans Serif"/>
                <a:cs typeface="Microsoft Sans Serif"/>
              </a:rPr>
              <a:t>background</a:t>
            </a:r>
            <a:r>
              <a:rPr sz="2150" spc="40" dirty="0">
                <a:solidFill>
                  <a:srgbClr val="292929"/>
                </a:solidFill>
                <a:latin typeface="Microsoft Sans Serif"/>
                <a:cs typeface="Microsoft Sans Serif"/>
              </a:rPr>
              <a:t> </a:t>
            </a:r>
            <a:r>
              <a:rPr sz="2150" dirty="0">
                <a:solidFill>
                  <a:srgbClr val="292929"/>
                </a:solidFill>
                <a:latin typeface="Microsoft Sans Serif"/>
                <a:cs typeface="Microsoft Sans Serif"/>
              </a:rPr>
              <a:t>and</a:t>
            </a:r>
            <a:r>
              <a:rPr sz="2150" spc="-70" dirty="0">
                <a:solidFill>
                  <a:srgbClr val="292929"/>
                </a:solidFill>
                <a:latin typeface="Microsoft Sans Serif"/>
                <a:cs typeface="Microsoft Sans Serif"/>
              </a:rPr>
              <a:t> </a:t>
            </a:r>
            <a:r>
              <a:rPr sz="2150" spc="-10" dirty="0">
                <a:solidFill>
                  <a:srgbClr val="292929"/>
                </a:solidFill>
                <a:latin typeface="Microsoft Sans Serif"/>
                <a:cs typeface="Microsoft Sans Serif"/>
              </a:rPr>
              <a:t>context</a:t>
            </a:r>
            <a:endParaRPr sz="2150" dirty="0">
              <a:latin typeface="Microsoft Sans Serif"/>
              <a:cs typeface="Microsoft Sans Serif"/>
            </a:endParaRPr>
          </a:p>
          <a:p>
            <a:pPr marL="699135" marR="5080" lvl="1" indent="-229235">
              <a:lnSpc>
                <a:spcPts val="1950"/>
              </a:lnSpc>
              <a:spcBef>
                <a:spcPts val="1465"/>
              </a:spcBef>
              <a:buFont typeface="Arial"/>
              <a:buChar char="•"/>
              <a:tabLst>
                <a:tab pos="699135" algn="l"/>
              </a:tabLst>
            </a:pPr>
            <a:r>
              <a:rPr lang="en-US" sz="1800" spc="-95" dirty="0">
                <a:solidFill>
                  <a:srgbClr val="292929"/>
                </a:solidFill>
                <a:latin typeface="Microsoft Sans Serif"/>
                <a:cs typeface="Microsoft Sans Serif"/>
              </a:rPr>
              <a:t>SpaceX, a leader in the industry, aims to make space travel affordable . Its accomplishments include sending spacecraft to the international space station, launching a satellite constellation that provides internet access and sending manned missions to space. SpaceX can do this because the rocket launches are relatively inexpensive  due to its reuse of the first stage of its Falcon 9 rocket. By determining if the first stage will land, we can determine the price of the launch. To do this, we can use public data and machine learning models to predict whether SpaceX .</a:t>
            </a:r>
          </a:p>
          <a:p>
            <a:pPr marL="241300" indent="-228600">
              <a:lnSpc>
                <a:spcPct val="100000"/>
              </a:lnSpc>
              <a:spcBef>
                <a:spcPts val="1155"/>
              </a:spcBef>
              <a:buFont typeface="Arial"/>
              <a:buChar char="•"/>
              <a:tabLst>
                <a:tab pos="241300" algn="l"/>
              </a:tabLst>
            </a:pPr>
            <a:r>
              <a:rPr sz="2150" spc="-35" dirty="0">
                <a:solidFill>
                  <a:srgbClr val="292929"/>
                </a:solidFill>
                <a:latin typeface="Microsoft Sans Serif"/>
                <a:cs typeface="Microsoft Sans Serif"/>
              </a:rPr>
              <a:t>Problems</a:t>
            </a:r>
            <a:r>
              <a:rPr sz="2150" spc="15" dirty="0">
                <a:solidFill>
                  <a:srgbClr val="292929"/>
                </a:solidFill>
                <a:latin typeface="Microsoft Sans Serif"/>
                <a:cs typeface="Microsoft Sans Serif"/>
              </a:rPr>
              <a:t> </a:t>
            </a:r>
            <a:r>
              <a:rPr sz="2150" dirty="0">
                <a:solidFill>
                  <a:srgbClr val="292929"/>
                </a:solidFill>
                <a:latin typeface="Microsoft Sans Serif"/>
                <a:cs typeface="Microsoft Sans Serif"/>
              </a:rPr>
              <a:t>you</a:t>
            </a:r>
            <a:r>
              <a:rPr sz="2150" spc="45" dirty="0">
                <a:solidFill>
                  <a:srgbClr val="292929"/>
                </a:solidFill>
                <a:latin typeface="Microsoft Sans Serif"/>
                <a:cs typeface="Microsoft Sans Serif"/>
              </a:rPr>
              <a:t> </a:t>
            </a:r>
            <a:r>
              <a:rPr sz="2150" dirty="0">
                <a:solidFill>
                  <a:srgbClr val="292929"/>
                </a:solidFill>
                <a:latin typeface="Microsoft Sans Serif"/>
                <a:cs typeface="Microsoft Sans Serif"/>
              </a:rPr>
              <a:t>want</a:t>
            </a:r>
            <a:r>
              <a:rPr sz="2150" spc="110" dirty="0">
                <a:solidFill>
                  <a:srgbClr val="292929"/>
                </a:solidFill>
                <a:latin typeface="Microsoft Sans Serif"/>
                <a:cs typeface="Microsoft Sans Serif"/>
              </a:rPr>
              <a:t> </a:t>
            </a:r>
            <a:r>
              <a:rPr sz="2150" dirty="0">
                <a:solidFill>
                  <a:srgbClr val="292929"/>
                </a:solidFill>
                <a:latin typeface="Microsoft Sans Serif"/>
                <a:cs typeface="Microsoft Sans Serif"/>
              </a:rPr>
              <a:t>to</a:t>
            </a:r>
            <a:r>
              <a:rPr sz="2150" spc="75" dirty="0">
                <a:solidFill>
                  <a:srgbClr val="292929"/>
                </a:solidFill>
                <a:latin typeface="Microsoft Sans Serif"/>
                <a:cs typeface="Microsoft Sans Serif"/>
              </a:rPr>
              <a:t> </a:t>
            </a:r>
            <a:r>
              <a:rPr sz="2150" dirty="0">
                <a:solidFill>
                  <a:srgbClr val="292929"/>
                </a:solidFill>
                <a:latin typeface="Microsoft Sans Serif"/>
                <a:cs typeface="Microsoft Sans Serif"/>
              </a:rPr>
              <a:t>find</a:t>
            </a:r>
            <a:r>
              <a:rPr sz="2150" spc="50" dirty="0">
                <a:solidFill>
                  <a:srgbClr val="292929"/>
                </a:solidFill>
                <a:latin typeface="Microsoft Sans Serif"/>
                <a:cs typeface="Microsoft Sans Serif"/>
              </a:rPr>
              <a:t> </a:t>
            </a:r>
            <a:r>
              <a:rPr sz="2150" spc="-10" dirty="0">
                <a:solidFill>
                  <a:srgbClr val="292929"/>
                </a:solidFill>
                <a:latin typeface="Microsoft Sans Serif"/>
                <a:cs typeface="Microsoft Sans Serif"/>
              </a:rPr>
              <a:t>answers</a:t>
            </a:r>
            <a:endParaRPr sz="2150" dirty="0">
              <a:latin typeface="Microsoft Sans Serif"/>
              <a:cs typeface="Microsoft Sans Serif"/>
            </a:endParaRPr>
          </a:p>
          <a:p>
            <a:pPr marL="698500" lvl="1" indent="-228600">
              <a:lnSpc>
                <a:spcPct val="100000"/>
              </a:lnSpc>
              <a:spcBef>
                <a:spcPts val="1225"/>
              </a:spcBef>
              <a:buFont typeface="Arial"/>
              <a:buChar char="•"/>
              <a:tabLst>
                <a:tab pos="698500" algn="l"/>
              </a:tabLst>
            </a:pPr>
            <a:r>
              <a:rPr lang="es-ES" spc="-45" dirty="0">
                <a:solidFill>
                  <a:srgbClr val="292929"/>
                </a:solidFill>
                <a:latin typeface="Microsoft Sans Serif"/>
                <a:cs typeface="Microsoft Sans Serif"/>
              </a:rPr>
              <a:t>Ma</a:t>
            </a:r>
            <a:r>
              <a:rPr sz="1800" spc="-45" dirty="0">
                <a:solidFill>
                  <a:srgbClr val="292929"/>
                </a:solidFill>
                <a:latin typeface="Microsoft Sans Serif"/>
                <a:cs typeface="Microsoft Sans Serif"/>
              </a:rPr>
              <a:t>in characteristics</a:t>
            </a:r>
            <a:r>
              <a:rPr sz="1800" spc="-145" dirty="0">
                <a:solidFill>
                  <a:srgbClr val="292929"/>
                </a:solidFill>
                <a:latin typeface="Microsoft Sans Serif"/>
                <a:cs typeface="Microsoft Sans Serif"/>
              </a:rPr>
              <a:t> </a:t>
            </a:r>
            <a:r>
              <a:rPr sz="1800" dirty="0">
                <a:solidFill>
                  <a:srgbClr val="292929"/>
                </a:solidFill>
                <a:latin typeface="Microsoft Sans Serif"/>
                <a:cs typeface="Microsoft Sans Serif"/>
              </a:rPr>
              <a:t>of</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a</a:t>
            </a:r>
            <a:r>
              <a:rPr sz="1800" spc="20" dirty="0">
                <a:solidFill>
                  <a:srgbClr val="292929"/>
                </a:solidFill>
                <a:latin typeface="Microsoft Sans Serif"/>
                <a:cs typeface="Microsoft Sans Serif"/>
              </a:rPr>
              <a:t> </a:t>
            </a:r>
            <a:r>
              <a:rPr sz="1800" spc="-55" dirty="0">
                <a:solidFill>
                  <a:srgbClr val="292929"/>
                </a:solidFill>
                <a:latin typeface="Microsoft Sans Serif"/>
                <a:cs typeface="Microsoft Sans Serif"/>
              </a:rPr>
              <a:t>successful</a:t>
            </a:r>
            <a:r>
              <a:rPr sz="1800" spc="-45" dirty="0">
                <a:solidFill>
                  <a:srgbClr val="292929"/>
                </a:solidFill>
                <a:latin typeface="Microsoft Sans Serif"/>
                <a:cs typeface="Microsoft Sans Serif"/>
              </a:rPr>
              <a:t> </a:t>
            </a:r>
            <a:r>
              <a:rPr sz="1800" spc="-10" dirty="0">
                <a:solidFill>
                  <a:srgbClr val="292929"/>
                </a:solidFill>
                <a:latin typeface="Microsoft Sans Serif"/>
                <a:cs typeface="Microsoft Sans Serif"/>
              </a:rPr>
              <a:t>or</a:t>
            </a:r>
            <a:r>
              <a:rPr sz="1800" spc="-125" dirty="0">
                <a:solidFill>
                  <a:srgbClr val="292929"/>
                </a:solidFill>
                <a:latin typeface="Microsoft Sans Serif"/>
                <a:cs typeface="Microsoft Sans Serif"/>
              </a:rPr>
              <a:t> </a:t>
            </a:r>
            <a:r>
              <a:rPr sz="1800" spc="-10" dirty="0">
                <a:solidFill>
                  <a:srgbClr val="292929"/>
                </a:solidFill>
                <a:latin typeface="Microsoft Sans Serif"/>
                <a:cs typeface="Microsoft Sans Serif"/>
              </a:rPr>
              <a:t>failed</a:t>
            </a:r>
            <a:r>
              <a:rPr sz="1800" spc="-30" dirty="0">
                <a:solidFill>
                  <a:srgbClr val="292929"/>
                </a:solidFill>
                <a:latin typeface="Microsoft Sans Serif"/>
                <a:cs typeface="Microsoft Sans Serif"/>
              </a:rPr>
              <a:t> </a:t>
            </a:r>
            <a:r>
              <a:rPr sz="1800" spc="-10" dirty="0">
                <a:solidFill>
                  <a:srgbClr val="292929"/>
                </a:solidFill>
                <a:latin typeface="Microsoft Sans Serif"/>
                <a:cs typeface="Microsoft Sans Serif"/>
              </a:rPr>
              <a:t>landing</a:t>
            </a:r>
            <a:r>
              <a:rPr sz="1800" spc="-100" dirty="0">
                <a:solidFill>
                  <a:srgbClr val="292929"/>
                </a:solidFill>
                <a:latin typeface="Microsoft Sans Serif"/>
                <a:cs typeface="Microsoft Sans Serif"/>
              </a:rPr>
              <a:t> </a:t>
            </a:r>
            <a:r>
              <a:rPr sz="1800" spc="-50" dirty="0">
                <a:solidFill>
                  <a:srgbClr val="292929"/>
                </a:solidFill>
                <a:latin typeface="Microsoft Sans Serif"/>
                <a:cs typeface="Microsoft Sans Serif"/>
              </a:rPr>
              <a:t>?</a:t>
            </a:r>
            <a:endParaRPr sz="1800" dirty="0">
              <a:latin typeface="Microsoft Sans Serif"/>
              <a:cs typeface="Microsoft Sans Serif"/>
            </a:endParaRPr>
          </a:p>
          <a:p>
            <a:pPr marL="699135" marR="626110" lvl="1" indent="-229235">
              <a:lnSpc>
                <a:spcPts val="1950"/>
              </a:lnSpc>
              <a:spcBef>
                <a:spcPts val="1385"/>
              </a:spcBef>
              <a:buFont typeface="Arial"/>
              <a:buChar char="•"/>
              <a:tabLst>
                <a:tab pos="699135" algn="l"/>
              </a:tabLst>
            </a:pPr>
            <a:r>
              <a:rPr lang="es-ES" sz="1800" spc="-95" dirty="0">
                <a:solidFill>
                  <a:srgbClr val="292929"/>
                </a:solidFill>
                <a:latin typeface="Microsoft Sans Serif"/>
                <a:cs typeface="Microsoft Sans Serif"/>
              </a:rPr>
              <a:t>S</a:t>
            </a:r>
            <a:r>
              <a:rPr sz="1800" spc="-95" dirty="0" err="1">
                <a:solidFill>
                  <a:srgbClr val="292929"/>
                </a:solidFill>
                <a:latin typeface="Microsoft Sans Serif"/>
                <a:cs typeface="Microsoft Sans Serif"/>
              </a:rPr>
              <a:t>uccess</a:t>
            </a:r>
            <a:r>
              <a:rPr sz="1800" spc="-145" dirty="0">
                <a:solidFill>
                  <a:srgbClr val="292929"/>
                </a:solidFill>
                <a:latin typeface="Microsoft Sans Serif"/>
                <a:cs typeface="Microsoft Sans Serif"/>
              </a:rPr>
              <a:t> </a:t>
            </a:r>
            <a:r>
              <a:rPr sz="1800" dirty="0">
                <a:solidFill>
                  <a:srgbClr val="292929"/>
                </a:solidFill>
                <a:latin typeface="Microsoft Sans Serif"/>
                <a:cs typeface="Microsoft Sans Serif"/>
              </a:rPr>
              <a:t>or</a:t>
            </a:r>
            <a:r>
              <a:rPr sz="1800" spc="55" dirty="0">
                <a:solidFill>
                  <a:srgbClr val="292929"/>
                </a:solidFill>
                <a:latin typeface="Microsoft Sans Serif"/>
                <a:cs typeface="Microsoft Sans Serif"/>
              </a:rPr>
              <a:t> </a:t>
            </a:r>
            <a:r>
              <a:rPr sz="1800" spc="-20" dirty="0">
                <a:solidFill>
                  <a:srgbClr val="292929"/>
                </a:solidFill>
                <a:latin typeface="Microsoft Sans Serif"/>
                <a:cs typeface="Microsoft Sans Serif"/>
              </a:rPr>
              <a:t>failure</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of</a:t>
            </a:r>
            <a:r>
              <a:rPr sz="1800" spc="15" dirty="0">
                <a:solidFill>
                  <a:srgbClr val="292929"/>
                </a:solidFill>
                <a:latin typeface="Microsoft Sans Serif"/>
                <a:cs typeface="Microsoft Sans Serif"/>
              </a:rPr>
              <a:t> </a:t>
            </a:r>
            <a:r>
              <a:rPr sz="1800" spc="-50" dirty="0">
                <a:solidFill>
                  <a:srgbClr val="292929"/>
                </a:solidFill>
                <a:latin typeface="Microsoft Sans Serif"/>
                <a:cs typeface="Microsoft Sans Serif"/>
              </a:rPr>
              <a:t>a </a:t>
            </a:r>
            <a:r>
              <a:rPr sz="1800" spc="-10" dirty="0">
                <a:solidFill>
                  <a:srgbClr val="292929"/>
                </a:solidFill>
                <a:latin typeface="Microsoft Sans Serif"/>
                <a:cs typeface="Microsoft Sans Serif"/>
              </a:rPr>
              <a:t>landing</a:t>
            </a:r>
            <a:r>
              <a:rPr sz="1800" spc="-70" dirty="0">
                <a:solidFill>
                  <a:srgbClr val="292929"/>
                </a:solidFill>
                <a:latin typeface="Microsoft Sans Serif"/>
                <a:cs typeface="Microsoft Sans Serif"/>
              </a:rPr>
              <a:t> </a:t>
            </a:r>
            <a:r>
              <a:rPr sz="1800" spc="-50" dirty="0">
                <a:solidFill>
                  <a:srgbClr val="292929"/>
                </a:solidFill>
                <a:latin typeface="Microsoft Sans Serif"/>
                <a:cs typeface="Microsoft Sans Serif"/>
              </a:rPr>
              <a:t>?</a:t>
            </a:r>
            <a:endParaRPr sz="1800" dirty="0">
              <a:latin typeface="Microsoft Sans Serif"/>
              <a:cs typeface="Microsoft Sans Serif"/>
            </a:endParaRPr>
          </a:p>
          <a:p>
            <a:pPr marL="698500" lvl="1" indent="-228600">
              <a:lnSpc>
                <a:spcPct val="100000"/>
              </a:lnSpc>
              <a:spcBef>
                <a:spcPts val="1190"/>
              </a:spcBef>
              <a:buFont typeface="Arial"/>
              <a:buChar char="•"/>
              <a:tabLst>
                <a:tab pos="698500" algn="l"/>
              </a:tabLst>
            </a:pPr>
            <a:r>
              <a:rPr lang="es-ES" spc="-60" dirty="0" err="1">
                <a:solidFill>
                  <a:srgbClr val="292929"/>
                </a:solidFill>
                <a:latin typeface="Microsoft Sans Serif"/>
                <a:cs typeface="Microsoft Sans Serif"/>
              </a:rPr>
              <a:t>Conditions</a:t>
            </a:r>
            <a:r>
              <a:rPr lang="es-ES" spc="-60" dirty="0">
                <a:solidFill>
                  <a:srgbClr val="292929"/>
                </a:solidFill>
                <a:latin typeface="Microsoft Sans Serif"/>
                <a:cs typeface="Microsoft Sans Serif"/>
              </a:rPr>
              <a:t> </a:t>
            </a:r>
            <a:r>
              <a:rPr lang="es-ES" sz="1800" spc="-40" dirty="0" err="1">
                <a:solidFill>
                  <a:srgbClr val="292929"/>
                </a:solidFill>
                <a:latin typeface="Microsoft Sans Serif"/>
                <a:cs typeface="Microsoft Sans Serif"/>
              </a:rPr>
              <a:t>that</a:t>
            </a:r>
            <a:r>
              <a:rPr lang="es-ES" sz="1800" spc="-40" dirty="0">
                <a:solidFill>
                  <a:srgbClr val="292929"/>
                </a:solidFill>
                <a:latin typeface="Microsoft Sans Serif"/>
                <a:cs typeface="Microsoft Sans Serif"/>
              </a:rPr>
              <a:t> </a:t>
            </a:r>
            <a:r>
              <a:rPr sz="1800" dirty="0">
                <a:solidFill>
                  <a:srgbClr val="292929"/>
                </a:solidFill>
                <a:latin typeface="Microsoft Sans Serif"/>
                <a:cs typeface="Microsoft Sans Serif"/>
              </a:rPr>
              <a:t>allow</a:t>
            </a:r>
            <a:r>
              <a:rPr sz="1800" spc="25" dirty="0">
                <a:solidFill>
                  <a:srgbClr val="292929"/>
                </a:solidFill>
                <a:latin typeface="Microsoft Sans Serif"/>
                <a:cs typeface="Microsoft Sans Serif"/>
              </a:rPr>
              <a:t> </a:t>
            </a:r>
            <a:r>
              <a:rPr sz="1800" spc="-114" dirty="0">
                <a:solidFill>
                  <a:srgbClr val="292929"/>
                </a:solidFill>
                <a:latin typeface="Microsoft Sans Serif"/>
                <a:cs typeface="Microsoft Sans Serif"/>
              </a:rPr>
              <a:t>SpaceX</a:t>
            </a:r>
            <a:r>
              <a:rPr sz="1800" spc="-90" dirty="0">
                <a:solidFill>
                  <a:srgbClr val="292929"/>
                </a:solidFill>
                <a:latin typeface="Microsoft Sans Serif"/>
                <a:cs typeface="Microsoft Sans Serif"/>
              </a:rPr>
              <a:t> </a:t>
            </a:r>
            <a:r>
              <a:rPr sz="1800" dirty="0">
                <a:solidFill>
                  <a:srgbClr val="292929"/>
                </a:solidFill>
                <a:latin typeface="Microsoft Sans Serif"/>
                <a:cs typeface="Microsoft Sans Serif"/>
              </a:rPr>
              <a:t>to</a:t>
            </a:r>
            <a:r>
              <a:rPr sz="1800" spc="-10" dirty="0">
                <a:solidFill>
                  <a:srgbClr val="292929"/>
                </a:solidFill>
                <a:latin typeface="Microsoft Sans Serif"/>
                <a:cs typeface="Microsoft Sans Serif"/>
              </a:rPr>
              <a:t> </a:t>
            </a:r>
            <a:r>
              <a:rPr sz="1800" spc="-65" dirty="0">
                <a:solidFill>
                  <a:srgbClr val="292929"/>
                </a:solidFill>
                <a:latin typeface="Microsoft Sans Serif"/>
                <a:cs typeface="Microsoft Sans Serif"/>
              </a:rPr>
              <a:t>achieve</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best</a:t>
            </a:r>
            <a:r>
              <a:rPr sz="1800" spc="-45" dirty="0">
                <a:solidFill>
                  <a:srgbClr val="292929"/>
                </a:solidFill>
                <a:latin typeface="Microsoft Sans Serif"/>
                <a:cs typeface="Microsoft Sans Serif"/>
              </a:rPr>
              <a:t> </a:t>
            </a:r>
            <a:r>
              <a:rPr sz="1800" spc="-10" dirty="0">
                <a:solidFill>
                  <a:srgbClr val="292929"/>
                </a:solidFill>
                <a:latin typeface="Microsoft Sans Serif"/>
                <a:cs typeface="Microsoft Sans Serif"/>
              </a:rPr>
              <a:t>landing</a:t>
            </a:r>
            <a:r>
              <a:rPr sz="1800" spc="-95" dirty="0">
                <a:solidFill>
                  <a:srgbClr val="292929"/>
                </a:solidFill>
                <a:latin typeface="Microsoft Sans Serif"/>
                <a:cs typeface="Microsoft Sans Serif"/>
              </a:rPr>
              <a:t> </a:t>
            </a:r>
            <a:r>
              <a:rPr sz="1800" spc="-90" dirty="0">
                <a:solidFill>
                  <a:srgbClr val="292929"/>
                </a:solidFill>
                <a:latin typeface="Microsoft Sans Serif"/>
                <a:cs typeface="Microsoft Sans Serif"/>
              </a:rPr>
              <a:t>success</a:t>
            </a:r>
            <a:r>
              <a:rPr sz="1800" spc="-70" dirty="0">
                <a:solidFill>
                  <a:srgbClr val="292929"/>
                </a:solidFill>
                <a:latin typeface="Microsoft Sans Serif"/>
                <a:cs typeface="Microsoft Sans Serif"/>
              </a:rPr>
              <a:t> </a:t>
            </a:r>
            <a:r>
              <a:rPr sz="1800" dirty="0">
                <a:solidFill>
                  <a:srgbClr val="292929"/>
                </a:solidFill>
                <a:latin typeface="Microsoft Sans Serif"/>
                <a:cs typeface="Microsoft Sans Serif"/>
              </a:rPr>
              <a:t>rate</a:t>
            </a:r>
            <a:r>
              <a:rPr sz="1800" spc="10" dirty="0">
                <a:solidFill>
                  <a:srgbClr val="292929"/>
                </a:solidFill>
                <a:latin typeface="Microsoft Sans Serif"/>
                <a:cs typeface="Microsoft Sans Serif"/>
              </a:rPr>
              <a:t> </a:t>
            </a:r>
            <a:r>
              <a:rPr sz="1800" spc="-50" dirty="0">
                <a:solidFill>
                  <a:srgbClr val="292929"/>
                </a:solidFill>
                <a:latin typeface="Microsoft Sans Serif"/>
                <a:cs typeface="Microsoft Sans Serif"/>
              </a:rPr>
              <a:t>?</a:t>
            </a:r>
            <a:endParaRPr sz="1800" dirty="0">
              <a:latin typeface="Microsoft Sans Serif"/>
              <a:cs typeface="Microsoft Sans Serif"/>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Success launches</a:t>
            </a:r>
          </a:p>
        </p:txBody>
      </p:sp>
      <p:pic>
        <p:nvPicPr>
          <p:cNvPr id="2" name="object 4">
            <a:extLst>
              <a:ext uri="{FF2B5EF4-FFF2-40B4-BE49-F238E27FC236}">
                <a16:creationId xmlns:a16="http://schemas.microsoft.com/office/drawing/2014/main" id="{DAC643D6-FD4D-EA27-2388-D5C062E7A935}"/>
              </a:ext>
            </a:extLst>
          </p:cNvPr>
          <p:cNvPicPr/>
          <p:nvPr/>
        </p:nvPicPr>
        <p:blipFill>
          <a:blip r:embed="rId3" cstate="print"/>
          <a:stretch>
            <a:fillRect/>
          </a:stretch>
        </p:blipFill>
        <p:spPr>
          <a:xfrm>
            <a:off x="771525" y="1790700"/>
            <a:ext cx="10829925" cy="27146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grpSp>
        <p:nvGrpSpPr>
          <p:cNvPr id="2" name="object 4">
            <a:extLst>
              <a:ext uri="{FF2B5EF4-FFF2-40B4-BE49-F238E27FC236}">
                <a16:creationId xmlns:a16="http://schemas.microsoft.com/office/drawing/2014/main" id="{D50180D1-07E8-7122-D297-7AECA20CD899}"/>
              </a:ext>
            </a:extLst>
          </p:cNvPr>
          <p:cNvGrpSpPr/>
          <p:nvPr/>
        </p:nvGrpSpPr>
        <p:grpSpPr>
          <a:xfrm>
            <a:off x="1152525" y="1419225"/>
            <a:ext cx="9648825" cy="3971925"/>
            <a:chOff x="1152525" y="1419225"/>
            <a:chExt cx="9648825" cy="3971925"/>
          </a:xfrm>
        </p:grpSpPr>
        <p:pic>
          <p:nvPicPr>
            <p:cNvPr id="4" name="object 5">
              <a:extLst>
                <a:ext uri="{FF2B5EF4-FFF2-40B4-BE49-F238E27FC236}">
                  <a16:creationId xmlns:a16="http://schemas.microsoft.com/office/drawing/2014/main" id="{5C059CC4-B999-B376-65BA-96CB8C8F3F4F}"/>
                </a:ext>
              </a:extLst>
            </p:cNvPr>
            <p:cNvPicPr/>
            <p:nvPr/>
          </p:nvPicPr>
          <p:blipFill>
            <a:blip r:embed="rId3" cstate="print"/>
            <a:stretch>
              <a:fillRect/>
            </a:stretch>
          </p:blipFill>
          <p:spPr>
            <a:xfrm>
              <a:off x="1152525" y="1419225"/>
              <a:ext cx="9648825" cy="1866900"/>
            </a:xfrm>
            <a:prstGeom prst="rect">
              <a:avLst/>
            </a:prstGeom>
          </p:spPr>
        </p:pic>
        <p:pic>
          <p:nvPicPr>
            <p:cNvPr id="6" name="object 6">
              <a:extLst>
                <a:ext uri="{FF2B5EF4-FFF2-40B4-BE49-F238E27FC236}">
                  <a16:creationId xmlns:a16="http://schemas.microsoft.com/office/drawing/2014/main" id="{5768A69D-672D-2920-E7D0-BFCCF0D03EDB}"/>
                </a:ext>
              </a:extLst>
            </p:cNvPr>
            <p:cNvPicPr/>
            <p:nvPr/>
          </p:nvPicPr>
          <p:blipFill>
            <a:blip r:embed="rId4" cstate="print"/>
            <a:stretch>
              <a:fillRect/>
            </a:stretch>
          </p:blipFill>
          <p:spPr>
            <a:xfrm>
              <a:off x="1152525" y="3524250"/>
              <a:ext cx="9648825" cy="1866900"/>
            </a:xfrm>
            <a:prstGeom prst="rect">
              <a:avLst/>
            </a:prstGeom>
          </p:spPr>
        </p:pic>
      </p:grpSp>
      <p:sp>
        <p:nvSpPr>
          <p:cNvPr id="8" name="object 3">
            <a:extLst>
              <a:ext uri="{FF2B5EF4-FFF2-40B4-BE49-F238E27FC236}">
                <a16:creationId xmlns:a16="http://schemas.microsoft.com/office/drawing/2014/main" id="{DE4FA24F-EFDC-AA36-CF67-93094894FD61}"/>
              </a:ext>
            </a:extLst>
          </p:cNvPr>
          <p:cNvSpPr txBox="1">
            <a:spLocks/>
          </p:cNvSpPr>
          <p:nvPr/>
        </p:nvSpPr>
        <p:spPr>
          <a:xfrm>
            <a:off x="940752" y="462147"/>
            <a:ext cx="10310495" cy="490454"/>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rgbClr val="0B49CB"/>
                </a:solidFill>
                <a:latin typeface="Abadi"/>
                <a:ea typeface="IBM Plex Mono SemiBold" panose="020B0709050203000203" pitchFamily="49" charset="0"/>
                <a:cs typeface="IBM Plex Mono SemiBold" panose="020B0709050203000203" pitchFamily="49" charset="0"/>
              </a:defRPr>
            </a:lvl1pPr>
          </a:lstStyle>
          <a:p>
            <a:r>
              <a:rPr lang="en-US" sz="2800" dirty="0"/>
              <a:t>Dashboard – Payload mass vs Outcome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3E9F7FBD-AA99-422F-7021-DD48EED8A3BB}"/>
              </a:ext>
            </a:extLst>
          </p:cNvPr>
          <p:cNvPicPr>
            <a:picLocks noChangeAspect="1"/>
          </p:cNvPicPr>
          <p:nvPr/>
        </p:nvPicPr>
        <p:blipFill>
          <a:blip r:embed="rId3"/>
          <a:stretch>
            <a:fillRect/>
          </a:stretch>
        </p:blipFill>
        <p:spPr>
          <a:xfrm>
            <a:off x="1763782" y="2748973"/>
            <a:ext cx="7829550" cy="32766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grpSp>
        <p:nvGrpSpPr>
          <p:cNvPr id="2" name="object 4">
            <a:extLst>
              <a:ext uri="{FF2B5EF4-FFF2-40B4-BE49-F238E27FC236}">
                <a16:creationId xmlns:a16="http://schemas.microsoft.com/office/drawing/2014/main" id="{C7AD8AA7-9DDA-EFE8-AF10-63E81C2CC181}"/>
              </a:ext>
            </a:extLst>
          </p:cNvPr>
          <p:cNvGrpSpPr/>
          <p:nvPr/>
        </p:nvGrpSpPr>
        <p:grpSpPr>
          <a:xfrm>
            <a:off x="923925" y="2142238"/>
            <a:ext cx="9458325" cy="4114800"/>
            <a:chOff x="923925" y="1752600"/>
            <a:chExt cx="9458325" cy="4114800"/>
          </a:xfrm>
        </p:grpSpPr>
        <p:pic>
          <p:nvPicPr>
            <p:cNvPr id="3" name="object 5">
              <a:extLst>
                <a:ext uri="{FF2B5EF4-FFF2-40B4-BE49-F238E27FC236}">
                  <a16:creationId xmlns:a16="http://schemas.microsoft.com/office/drawing/2014/main" id="{625111B7-5E55-2C84-8BE8-B9C0B1120D8A}"/>
                </a:ext>
              </a:extLst>
            </p:cNvPr>
            <p:cNvPicPr/>
            <p:nvPr/>
          </p:nvPicPr>
          <p:blipFill>
            <a:blip r:embed="rId3" cstate="print"/>
            <a:stretch>
              <a:fillRect/>
            </a:stretch>
          </p:blipFill>
          <p:spPr>
            <a:xfrm>
              <a:off x="7639050" y="4114800"/>
              <a:ext cx="2743200" cy="1543050"/>
            </a:xfrm>
            <a:prstGeom prst="rect">
              <a:avLst/>
            </a:prstGeom>
          </p:spPr>
        </p:pic>
        <p:pic>
          <p:nvPicPr>
            <p:cNvPr id="6" name="object 6">
              <a:extLst>
                <a:ext uri="{FF2B5EF4-FFF2-40B4-BE49-F238E27FC236}">
                  <a16:creationId xmlns:a16="http://schemas.microsoft.com/office/drawing/2014/main" id="{ACBCE7E5-1DE1-3B5C-F660-11EFC689AC1D}"/>
                </a:ext>
              </a:extLst>
            </p:cNvPr>
            <p:cNvPicPr/>
            <p:nvPr/>
          </p:nvPicPr>
          <p:blipFill>
            <a:blip r:embed="rId4" cstate="print"/>
            <a:stretch>
              <a:fillRect/>
            </a:stretch>
          </p:blipFill>
          <p:spPr>
            <a:xfrm>
              <a:off x="923925" y="1752600"/>
              <a:ext cx="2590800" cy="2000250"/>
            </a:xfrm>
            <a:prstGeom prst="rect">
              <a:avLst/>
            </a:prstGeom>
          </p:spPr>
        </p:pic>
        <p:pic>
          <p:nvPicPr>
            <p:cNvPr id="7" name="object 7">
              <a:extLst>
                <a:ext uri="{FF2B5EF4-FFF2-40B4-BE49-F238E27FC236}">
                  <a16:creationId xmlns:a16="http://schemas.microsoft.com/office/drawing/2014/main" id="{E716DCB2-BCD3-C52E-7461-EC9C4665534E}"/>
                </a:ext>
              </a:extLst>
            </p:cNvPr>
            <p:cNvPicPr/>
            <p:nvPr/>
          </p:nvPicPr>
          <p:blipFill>
            <a:blip r:embed="rId4" cstate="print"/>
            <a:stretch>
              <a:fillRect/>
            </a:stretch>
          </p:blipFill>
          <p:spPr>
            <a:xfrm>
              <a:off x="4257675" y="1752600"/>
              <a:ext cx="2590800" cy="2000250"/>
            </a:xfrm>
            <a:prstGeom prst="rect">
              <a:avLst/>
            </a:prstGeom>
          </p:spPr>
        </p:pic>
        <p:pic>
          <p:nvPicPr>
            <p:cNvPr id="8" name="object 8">
              <a:extLst>
                <a:ext uri="{FF2B5EF4-FFF2-40B4-BE49-F238E27FC236}">
                  <a16:creationId xmlns:a16="http://schemas.microsoft.com/office/drawing/2014/main" id="{70E70378-88E5-6479-EDE8-46E583BC7F48}"/>
                </a:ext>
              </a:extLst>
            </p:cNvPr>
            <p:cNvPicPr/>
            <p:nvPr/>
          </p:nvPicPr>
          <p:blipFill>
            <a:blip r:embed="rId4" cstate="print"/>
            <a:stretch>
              <a:fillRect/>
            </a:stretch>
          </p:blipFill>
          <p:spPr>
            <a:xfrm>
              <a:off x="923925" y="3867150"/>
              <a:ext cx="2590800" cy="2000250"/>
            </a:xfrm>
            <a:prstGeom prst="rect">
              <a:avLst/>
            </a:prstGeom>
          </p:spPr>
        </p:pic>
        <p:pic>
          <p:nvPicPr>
            <p:cNvPr id="10" name="object 9">
              <a:extLst>
                <a:ext uri="{FF2B5EF4-FFF2-40B4-BE49-F238E27FC236}">
                  <a16:creationId xmlns:a16="http://schemas.microsoft.com/office/drawing/2014/main" id="{071D5991-F924-EB4A-C9B0-92B3AF7F9732}"/>
                </a:ext>
              </a:extLst>
            </p:cNvPr>
            <p:cNvPicPr/>
            <p:nvPr/>
          </p:nvPicPr>
          <p:blipFill>
            <a:blip r:embed="rId4" cstate="print"/>
            <a:stretch>
              <a:fillRect/>
            </a:stretch>
          </p:blipFill>
          <p:spPr>
            <a:xfrm>
              <a:off x="4257675" y="3867150"/>
              <a:ext cx="2590800" cy="2000250"/>
            </a:xfrm>
            <a:prstGeom prst="rect">
              <a:avLst/>
            </a:prstGeom>
          </p:spPr>
        </p:pic>
      </p:grpSp>
      <p:sp>
        <p:nvSpPr>
          <p:cNvPr id="12" name="CuadroTexto 11">
            <a:extLst>
              <a:ext uri="{FF2B5EF4-FFF2-40B4-BE49-F238E27FC236}">
                <a16:creationId xmlns:a16="http://schemas.microsoft.com/office/drawing/2014/main" id="{BE51B16D-6D15-8428-D5EE-B334A4AF8506}"/>
              </a:ext>
            </a:extLst>
          </p:cNvPr>
          <p:cNvSpPr txBox="1"/>
          <p:nvPr/>
        </p:nvSpPr>
        <p:spPr>
          <a:xfrm>
            <a:off x="7489549" y="1964218"/>
            <a:ext cx="3342032" cy="923330"/>
          </a:xfrm>
          <a:prstGeom prst="rect">
            <a:avLst/>
          </a:prstGeom>
          <a:noFill/>
        </p:spPr>
        <p:txBody>
          <a:bodyPr wrap="square">
            <a:spAutoFit/>
          </a:bodyPr>
          <a:lstStyle/>
          <a:p>
            <a:r>
              <a:rPr lang="en-US" sz="1800" dirty="0">
                <a:latin typeface="Microsoft Sans Serif"/>
                <a:cs typeface="Microsoft Sans Serif"/>
              </a:rPr>
              <a:t>As</a:t>
            </a:r>
            <a:r>
              <a:rPr lang="en-US" sz="1800" spc="-30" dirty="0">
                <a:latin typeface="Microsoft Sans Serif"/>
                <a:cs typeface="Microsoft Sans Serif"/>
              </a:rPr>
              <a:t> </a:t>
            </a:r>
            <a:r>
              <a:rPr lang="en-US" sz="1800" dirty="0">
                <a:latin typeface="Microsoft Sans Serif"/>
                <a:cs typeface="Microsoft Sans Serif"/>
              </a:rPr>
              <a:t>the</a:t>
            </a:r>
            <a:r>
              <a:rPr lang="en-US" sz="1800" spc="-15" dirty="0">
                <a:latin typeface="Microsoft Sans Serif"/>
                <a:cs typeface="Microsoft Sans Serif"/>
              </a:rPr>
              <a:t> </a:t>
            </a:r>
            <a:r>
              <a:rPr lang="en-US" sz="1800" dirty="0">
                <a:latin typeface="Microsoft Sans Serif"/>
                <a:cs typeface="Microsoft Sans Serif"/>
              </a:rPr>
              <a:t>test</a:t>
            </a:r>
            <a:r>
              <a:rPr lang="en-US" sz="1800" spc="-5" dirty="0">
                <a:latin typeface="Microsoft Sans Serif"/>
                <a:cs typeface="Microsoft Sans Serif"/>
              </a:rPr>
              <a:t> </a:t>
            </a:r>
            <a:r>
              <a:rPr lang="en-US" sz="1800" spc="-75" dirty="0">
                <a:latin typeface="Microsoft Sans Serif"/>
                <a:cs typeface="Microsoft Sans Serif"/>
              </a:rPr>
              <a:t>accuracy</a:t>
            </a:r>
            <a:r>
              <a:rPr lang="en-US" sz="1800" spc="-5" dirty="0">
                <a:latin typeface="Microsoft Sans Serif"/>
                <a:cs typeface="Microsoft Sans Serif"/>
              </a:rPr>
              <a:t> </a:t>
            </a:r>
            <a:r>
              <a:rPr lang="en-US" sz="1800" dirty="0">
                <a:latin typeface="Microsoft Sans Serif"/>
                <a:cs typeface="Microsoft Sans Serif"/>
              </a:rPr>
              <a:t>are</a:t>
            </a:r>
            <a:r>
              <a:rPr lang="en-US" sz="1800" spc="-10" dirty="0">
                <a:latin typeface="Microsoft Sans Serif"/>
                <a:cs typeface="Microsoft Sans Serif"/>
              </a:rPr>
              <a:t> </a:t>
            </a:r>
            <a:r>
              <a:rPr lang="en-US" sz="1800" dirty="0">
                <a:latin typeface="Microsoft Sans Serif"/>
                <a:cs typeface="Microsoft Sans Serif"/>
              </a:rPr>
              <a:t>all</a:t>
            </a:r>
            <a:r>
              <a:rPr lang="en-US" sz="1800" spc="-45" dirty="0">
                <a:latin typeface="Microsoft Sans Serif"/>
                <a:cs typeface="Microsoft Sans Serif"/>
              </a:rPr>
              <a:t> </a:t>
            </a:r>
            <a:r>
              <a:rPr lang="en-US" sz="1800" spc="-50" dirty="0">
                <a:latin typeface="Microsoft Sans Serif"/>
                <a:cs typeface="Microsoft Sans Serif"/>
              </a:rPr>
              <a:t>equal, </a:t>
            </a:r>
            <a:r>
              <a:rPr lang="en-US" sz="1800" dirty="0">
                <a:latin typeface="Microsoft Sans Serif"/>
                <a:cs typeface="Microsoft Sans Serif"/>
              </a:rPr>
              <a:t>the</a:t>
            </a:r>
            <a:r>
              <a:rPr lang="en-US" sz="1800" spc="-50" dirty="0">
                <a:latin typeface="Microsoft Sans Serif"/>
                <a:cs typeface="Microsoft Sans Serif"/>
              </a:rPr>
              <a:t> </a:t>
            </a:r>
            <a:r>
              <a:rPr lang="en-US" sz="1800" spc="-25" dirty="0">
                <a:latin typeface="Microsoft Sans Serif"/>
                <a:cs typeface="Microsoft Sans Serif"/>
              </a:rPr>
              <a:t>confusion</a:t>
            </a:r>
            <a:r>
              <a:rPr lang="en-US" sz="1800" spc="15" dirty="0">
                <a:latin typeface="Microsoft Sans Serif"/>
                <a:cs typeface="Microsoft Sans Serif"/>
              </a:rPr>
              <a:t> </a:t>
            </a:r>
            <a:r>
              <a:rPr lang="en-US" sz="1800" spc="-30" dirty="0">
                <a:latin typeface="Microsoft Sans Serif"/>
                <a:cs typeface="Microsoft Sans Serif"/>
              </a:rPr>
              <a:t>matrices</a:t>
            </a:r>
            <a:r>
              <a:rPr lang="en-US" sz="1800" spc="-65" dirty="0">
                <a:latin typeface="Microsoft Sans Serif"/>
                <a:cs typeface="Microsoft Sans Serif"/>
              </a:rPr>
              <a:t> </a:t>
            </a:r>
            <a:r>
              <a:rPr lang="en-US" sz="1800" dirty="0">
                <a:latin typeface="Microsoft Sans Serif"/>
                <a:cs typeface="Microsoft Sans Serif"/>
              </a:rPr>
              <a:t>are</a:t>
            </a:r>
            <a:r>
              <a:rPr lang="en-US" sz="1800" spc="-50" dirty="0">
                <a:latin typeface="Microsoft Sans Serif"/>
                <a:cs typeface="Microsoft Sans Serif"/>
              </a:rPr>
              <a:t> </a:t>
            </a:r>
            <a:r>
              <a:rPr lang="en-US" sz="1800" spc="-20" dirty="0">
                <a:latin typeface="Microsoft Sans Serif"/>
                <a:cs typeface="Microsoft Sans Serif"/>
              </a:rPr>
              <a:t>also </a:t>
            </a:r>
            <a:r>
              <a:rPr lang="en-US" sz="1800" spc="-10" dirty="0">
                <a:latin typeface="Microsoft Sans Serif"/>
                <a:cs typeface="Microsoft Sans Serif"/>
              </a:rPr>
              <a:t>identical.</a:t>
            </a:r>
            <a:endParaRPr lang="es-ES"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gn="l">
              <a:buFont typeface="Arial" panose="020B0604020202020204" pitchFamily="34" charset="0"/>
              <a:buChar char="•"/>
            </a:pPr>
            <a:r>
              <a:rPr lang="en-US" sz="1600" b="1" i="0" dirty="0">
                <a:solidFill>
                  <a:srgbClr val="1F2328"/>
                </a:solidFill>
                <a:effectLst/>
                <a:latin typeface="-apple-system"/>
              </a:rPr>
              <a:t>Model Performance:</a:t>
            </a:r>
            <a:r>
              <a:rPr lang="en-US" sz="1600" b="0" i="0" dirty="0">
                <a:solidFill>
                  <a:srgbClr val="1F2328"/>
                </a:solidFill>
                <a:effectLst/>
                <a:latin typeface="-apple-system"/>
              </a:rPr>
              <a:t> Similar performance on the test set</a:t>
            </a:r>
          </a:p>
          <a:p>
            <a:pPr algn="l">
              <a:buFont typeface="Arial" panose="020B0604020202020204" pitchFamily="34" charset="0"/>
              <a:buChar char="•"/>
            </a:pPr>
            <a:r>
              <a:rPr lang="en-US" sz="1600" b="1" i="0" dirty="0">
                <a:solidFill>
                  <a:srgbClr val="1F2328"/>
                </a:solidFill>
                <a:effectLst/>
                <a:latin typeface="-apple-system"/>
              </a:rPr>
              <a:t>Equator:</a:t>
            </a:r>
            <a:r>
              <a:rPr lang="en-US" sz="1600" b="0" i="0" dirty="0">
                <a:solidFill>
                  <a:srgbClr val="1F2328"/>
                </a:solidFill>
                <a:effectLst/>
                <a:latin typeface="-apple-system"/>
              </a:rPr>
              <a:t> Most of the launch sites are near the equator for an additional natural boost</a:t>
            </a:r>
          </a:p>
          <a:p>
            <a:pPr algn="l">
              <a:buFont typeface="Arial" panose="020B0604020202020204" pitchFamily="34" charset="0"/>
              <a:buChar char="•"/>
            </a:pPr>
            <a:r>
              <a:rPr lang="en-US" sz="1600" b="1" i="0" dirty="0">
                <a:solidFill>
                  <a:srgbClr val="1F2328"/>
                </a:solidFill>
                <a:effectLst/>
                <a:latin typeface="-apple-system"/>
              </a:rPr>
              <a:t>Coast:</a:t>
            </a:r>
            <a:r>
              <a:rPr lang="en-US" sz="1600" b="0" i="0" dirty="0">
                <a:solidFill>
                  <a:srgbClr val="1F2328"/>
                </a:solidFill>
                <a:effectLst/>
                <a:latin typeface="-apple-system"/>
              </a:rPr>
              <a:t> All the launch sites are close to the coast</a:t>
            </a:r>
          </a:p>
          <a:p>
            <a:pPr algn="l">
              <a:buFont typeface="Arial" panose="020B0604020202020204" pitchFamily="34" charset="0"/>
              <a:buChar char="•"/>
            </a:pPr>
            <a:r>
              <a:rPr lang="en-US" sz="1600" b="1" i="0" dirty="0">
                <a:solidFill>
                  <a:srgbClr val="1F2328"/>
                </a:solidFill>
                <a:effectLst/>
                <a:latin typeface="-apple-system"/>
              </a:rPr>
              <a:t>Launch Success:</a:t>
            </a:r>
            <a:r>
              <a:rPr lang="en-US" sz="1600" b="0" i="0" dirty="0">
                <a:solidFill>
                  <a:srgbClr val="1F2328"/>
                </a:solidFill>
                <a:effectLst/>
                <a:latin typeface="-apple-system"/>
              </a:rPr>
              <a:t> Increases over time</a:t>
            </a:r>
          </a:p>
          <a:p>
            <a:pPr algn="l">
              <a:buFont typeface="Arial" panose="020B0604020202020204" pitchFamily="34" charset="0"/>
              <a:buChar char="•"/>
            </a:pPr>
            <a:r>
              <a:rPr lang="en-US" sz="1600" b="1" i="0" dirty="0">
                <a:solidFill>
                  <a:srgbClr val="1F2328"/>
                </a:solidFill>
                <a:effectLst/>
                <a:latin typeface="-apple-system"/>
              </a:rPr>
              <a:t>KSC LC-39A:</a:t>
            </a:r>
            <a:r>
              <a:rPr lang="en-US" sz="1600" b="0" i="0" dirty="0">
                <a:solidFill>
                  <a:srgbClr val="1F2328"/>
                </a:solidFill>
                <a:effectLst/>
                <a:latin typeface="-apple-system"/>
              </a:rPr>
              <a:t> Has the highest success rate among launch sites. Has a 100% success rate for launches less than 5,500 kg</a:t>
            </a:r>
          </a:p>
          <a:p>
            <a:pPr algn="l">
              <a:buFont typeface="Arial" panose="020B0604020202020204" pitchFamily="34" charset="0"/>
              <a:buChar char="•"/>
            </a:pPr>
            <a:r>
              <a:rPr lang="en-US" sz="1600" b="1" i="0" dirty="0">
                <a:solidFill>
                  <a:srgbClr val="1F2328"/>
                </a:solidFill>
                <a:effectLst/>
                <a:latin typeface="-apple-system"/>
              </a:rPr>
              <a:t>Orbits:</a:t>
            </a:r>
            <a:r>
              <a:rPr lang="en-US" sz="1600" b="0" i="0" dirty="0">
                <a:solidFill>
                  <a:srgbClr val="1F2328"/>
                </a:solidFill>
                <a:effectLst/>
                <a:latin typeface="-apple-system"/>
              </a:rPr>
              <a:t> ES-L1, GEO, HEO, and SSO have a 100% success rate</a:t>
            </a:r>
          </a:p>
          <a:p>
            <a:pPr algn="l">
              <a:buFont typeface="Arial" panose="020B0604020202020204" pitchFamily="34" charset="0"/>
              <a:buChar char="•"/>
            </a:pPr>
            <a:r>
              <a:rPr lang="en-US" sz="1600" b="1" i="0" dirty="0">
                <a:solidFill>
                  <a:srgbClr val="1F2328"/>
                </a:solidFill>
                <a:effectLst/>
                <a:latin typeface="-apple-system"/>
              </a:rPr>
              <a:t>Payload Mass:</a:t>
            </a:r>
            <a:r>
              <a:rPr lang="en-US" sz="1600" b="0" i="0" dirty="0">
                <a:solidFill>
                  <a:srgbClr val="1F2328"/>
                </a:solidFill>
                <a:effectLst/>
                <a:latin typeface="-apple-system"/>
              </a:rPr>
              <a:t> Across all launch sites, the higher the payload mass (kg), the higher the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699135" lvl="1" indent="-229235">
              <a:lnSpc>
                <a:spcPct val="100000"/>
              </a:lnSpc>
              <a:spcBef>
                <a:spcPts val="1100"/>
              </a:spcBef>
              <a:buFont typeface="Arial"/>
              <a:buChar char="•"/>
              <a:tabLst>
                <a:tab pos="699135" algn="l"/>
              </a:tabLst>
            </a:pPr>
            <a:r>
              <a:rPr lang="en-US" sz="8000" spc="-90" dirty="0">
                <a:solidFill>
                  <a:srgbClr val="767070"/>
                </a:solidFill>
                <a:latin typeface="Microsoft Sans Serif"/>
                <a:cs typeface="Microsoft Sans Serif"/>
              </a:rPr>
              <a:t>SpaceX</a:t>
            </a:r>
            <a:r>
              <a:rPr lang="en-US" sz="8000" spc="55" dirty="0">
                <a:solidFill>
                  <a:srgbClr val="767070"/>
                </a:solidFill>
                <a:latin typeface="Microsoft Sans Serif"/>
                <a:cs typeface="Microsoft Sans Serif"/>
              </a:rPr>
              <a:t> </a:t>
            </a:r>
            <a:r>
              <a:rPr lang="en-US" sz="8000" spc="-260" dirty="0">
                <a:solidFill>
                  <a:srgbClr val="767070"/>
                </a:solidFill>
                <a:latin typeface="Microsoft Sans Serif"/>
                <a:cs typeface="Microsoft Sans Serif"/>
              </a:rPr>
              <a:t>REST</a:t>
            </a:r>
            <a:r>
              <a:rPr lang="en-US" sz="8000" spc="135" dirty="0">
                <a:solidFill>
                  <a:srgbClr val="767070"/>
                </a:solidFill>
                <a:latin typeface="Microsoft Sans Serif"/>
                <a:cs typeface="Microsoft Sans Serif"/>
              </a:rPr>
              <a:t> </a:t>
            </a:r>
            <a:r>
              <a:rPr lang="en-US" sz="8000" spc="-25" dirty="0">
                <a:solidFill>
                  <a:srgbClr val="767070"/>
                </a:solidFill>
                <a:latin typeface="Microsoft Sans Serif"/>
                <a:cs typeface="Microsoft Sans Serif"/>
              </a:rPr>
              <a:t>API</a:t>
            </a:r>
            <a:endParaRPr lang="en-US" sz="8000" dirty="0">
              <a:latin typeface="Microsoft Sans Serif"/>
              <a:cs typeface="Microsoft Sans Serif"/>
            </a:endParaRPr>
          </a:p>
          <a:p>
            <a:pPr marL="699135" lvl="1" indent="-229235">
              <a:lnSpc>
                <a:spcPct val="100000"/>
              </a:lnSpc>
              <a:spcBef>
                <a:spcPts val="1085"/>
              </a:spcBef>
              <a:buFont typeface="Arial"/>
              <a:buChar char="•"/>
              <a:tabLst>
                <a:tab pos="699135" algn="l"/>
              </a:tabLst>
            </a:pPr>
            <a:r>
              <a:rPr lang="en-US" sz="8000" spc="-35" dirty="0">
                <a:solidFill>
                  <a:srgbClr val="767070"/>
                </a:solidFill>
                <a:latin typeface="Microsoft Sans Serif"/>
                <a:cs typeface="Microsoft Sans Serif"/>
              </a:rPr>
              <a:t>Web </a:t>
            </a:r>
            <a:r>
              <a:rPr lang="en-US" sz="8000" spc="-20" dirty="0">
                <a:solidFill>
                  <a:srgbClr val="767070"/>
                </a:solidFill>
                <a:latin typeface="Microsoft Sans Serif"/>
                <a:cs typeface="Microsoft Sans Serif"/>
              </a:rPr>
              <a:t>Scrapping</a:t>
            </a:r>
            <a:endParaRPr lang="en-US" sz="8000" dirty="0">
              <a:latin typeface="Microsoft Sans Serif"/>
              <a:cs typeface="Microsoft Sans Serif"/>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s-ES" sz="8000" dirty="0" err="1">
                <a:solidFill>
                  <a:srgbClr val="767070"/>
                </a:solidFill>
                <a:latin typeface="Microsoft Sans Serif"/>
                <a:cs typeface="Microsoft Sans Serif"/>
              </a:rPr>
              <a:t>Dropping</a:t>
            </a:r>
            <a:r>
              <a:rPr lang="es-ES" sz="8000" spc="114" dirty="0">
                <a:solidFill>
                  <a:srgbClr val="767070"/>
                </a:solidFill>
                <a:latin typeface="Microsoft Sans Serif"/>
                <a:cs typeface="Microsoft Sans Serif"/>
              </a:rPr>
              <a:t> </a:t>
            </a:r>
            <a:r>
              <a:rPr lang="es-ES" sz="8000" spc="-55" dirty="0" err="1">
                <a:solidFill>
                  <a:srgbClr val="767070"/>
                </a:solidFill>
                <a:latin typeface="Microsoft Sans Serif"/>
                <a:cs typeface="Microsoft Sans Serif"/>
              </a:rPr>
              <a:t>unnecessary</a:t>
            </a:r>
            <a:r>
              <a:rPr lang="es-ES" sz="8000" spc="165" dirty="0">
                <a:solidFill>
                  <a:srgbClr val="767070"/>
                </a:solidFill>
                <a:latin typeface="Microsoft Sans Serif"/>
                <a:cs typeface="Microsoft Sans Serif"/>
              </a:rPr>
              <a:t> </a:t>
            </a:r>
            <a:r>
              <a:rPr lang="es-ES" sz="8000" spc="-10" dirty="0" err="1">
                <a:solidFill>
                  <a:srgbClr val="767070"/>
                </a:solidFill>
                <a:latin typeface="Microsoft Sans Serif"/>
                <a:cs typeface="Microsoft Sans Serif"/>
              </a:rPr>
              <a:t>columns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rPr>
              <a:t>Request data- from SpaceX API (rocket launch data)</a:t>
            </a:r>
          </a:p>
          <a:p>
            <a:pPr>
              <a:lnSpc>
                <a:spcPct val="100000"/>
              </a:lnSpc>
              <a:spcBef>
                <a:spcPts val="1400"/>
              </a:spcBef>
            </a:pPr>
            <a:r>
              <a:rPr lang="en-US" sz="1800" dirty="0">
                <a:solidFill>
                  <a:schemeClr val="accent3">
                    <a:lumMod val="25000"/>
                  </a:schemeClr>
                </a:solidFill>
                <a:latin typeface="Abadi" panose="020B0604020104020204" pitchFamily="34" charset="0"/>
              </a:rPr>
              <a:t>Decode response-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and convert to a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1800" dirty="0">
                <a:solidFill>
                  <a:schemeClr val="accent3">
                    <a:lumMod val="25000"/>
                  </a:schemeClr>
                </a:solidFill>
                <a:latin typeface="Abadi" panose="020B0604020104020204" pitchFamily="34" charset="0"/>
              </a:rPr>
              <a:t>Request information- about the launches from SpaceX API using custom functions</a:t>
            </a:r>
          </a:p>
          <a:p>
            <a:pPr>
              <a:lnSpc>
                <a:spcPct val="100000"/>
              </a:lnSpc>
              <a:spcBef>
                <a:spcPts val="1400"/>
              </a:spcBef>
            </a:pPr>
            <a:r>
              <a:rPr lang="en-US" sz="1800" dirty="0">
                <a:solidFill>
                  <a:schemeClr val="accent3">
                    <a:lumMod val="25000"/>
                  </a:schemeClr>
                </a:solidFill>
                <a:latin typeface="Abadi" panose="020B0604020104020204" pitchFamily="34" charset="0"/>
              </a:rPr>
              <a:t>Create dictionary- from the data</a:t>
            </a:r>
          </a:p>
          <a:p>
            <a:pPr>
              <a:lnSpc>
                <a:spcPct val="100000"/>
              </a:lnSpc>
              <a:spcBef>
                <a:spcPts val="1400"/>
              </a:spcBef>
            </a:pPr>
            <a:r>
              <a:rPr lang="en-US" sz="1800" dirty="0">
                <a:solidFill>
                  <a:schemeClr val="accent3">
                    <a:lumMod val="25000"/>
                  </a:schemeClr>
                </a:solidFill>
                <a:latin typeface="Abadi" panose="020B0604020104020204" pitchFamily="34" charset="0"/>
              </a:rPr>
              <a:t>Create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from the dictionary</a:t>
            </a:r>
          </a:p>
          <a:p>
            <a:pPr>
              <a:lnSpc>
                <a:spcPct val="100000"/>
              </a:lnSpc>
              <a:spcBef>
                <a:spcPts val="1400"/>
              </a:spcBef>
            </a:pPr>
            <a:r>
              <a:rPr lang="en-US" sz="1800" dirty="0">
                <a:solidFill>
                  <a:schemeClr val="accent3">
                    <a:lumMod val="25000"/>
                  </a:schemeClr>
                </a:solidFill>
                <a:latin typeface="Abadi" panose="020B0604020104020204" pitchFamily="34" charset="0"/>
              </a:rPr>
              <a:t>Filter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to contain only Falcon 9 launches</a:t>
            </a:r>
          </a:p>
          <a:p>
            <a:pPr>
              <a:lnSpc>
                <a:spcPct val="100000"/>
              </a:lnSpc>
              <a:spcBef>
                <a:spcPts val="1400"/>
              </a:spcBef>
            </a:pPr>
            <a:r>
              <a:rPr lang="en-US" sz="1800" dirty="0">
                <a:solidFill>
                  <a:schemeClr val="accent3">
                    <a:lumMod val="25000"/>
                  </a:schemeClr>
                </a:solidFill>
                <a:latin typeface="Abadi" panose="020B0604020104020204" pitchFamily="34" charset="0"/>
              </a:rPr>
              <a:t>Replace missing values- of Payload Mass with calculated .mean()</a:t>
            </a:r>
          </a:p>
          <a:p>
            <a:pPr>
              <a:lnSpc>
                <a:spcPct val="100000"/>
              </a:lnSpc>
              <a:spcBef>
                <a:spcPts val="1400"/>
              </a:spcBef>
            </a:pPr>
            <a:r>
              <a:rPr lang="en-US" sz="1800" dirty="0">
                <a:solidFill>
                  <a:schemeClr val="accent3">
                    <a:lumMod val="25000"/>
                  </a:schemeClr>
                </a:solidFill>
                <a:latin typeface="Abadi" panose="020B0604020104020204" pitchFamily="34" charset="0"/>
              </a:rPr>
              <a:t>Export data- to csv file</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 name="object 3">
            <a:extLst>
              <a:ext uri="{FF2B5EF4-FFF2-40B4-BE49-F238E27FC236}">
                <a16:creationId xmlns:a16="http://schemas.microsoft.com/office/drawing/2014/main" id="{1415CF35-7AA5-A892-FAE0-2117A3D0DF5C}"/>
              </a:ext>
            </a:extLst>
          </p:cNvPr>
          <p:cNvGrpSpPr/>
          <p:nvPr/>
        </p:nvGrpSpPr>
        <p:grpSpPr>
          <a:xfrm>
            <a:off x="6931742" y="1957387"/>
            <a:ext cx="4420544" cy="3800475"/>
            <a:chOff x="771525" y="1981200"/>
            <a:chExt cx="10896600" cy="3800475"/>
          </a:xfrm>
        </p:grpSpPr>
        <p:pic>
          <p:nvPicPr>
            <p:cNvPr id="7" name="object 4">
              <a:extLst>
                <a:ext uri="{FF2B5EF4-FFF2-40B4-BE49-F238E27FC236}">
                  <a16:creationId xmlns:a16="http://schemas.microsoft.com/office/drawing/2014/main" id="{084DA716-6544-A979-E7CB-CBB20ED88F49}"/>
                </a:ext>
              </a:extLst>
            </p:cNvPr>
            <p:cNvPicPr/>
            <p:nvPr/>
          </p:nvPicPr>
          <p:blipFill>
            <a:blip r:embed="rId3" cstate="print"/>
            <a:stretch>
              <a:fillRect/>
            </a:stretch>
          </p:blipFill>
          <p:spPr>
            <a:xfrm>
              <a:off x="838200" y="3514725"/>
              <a:ext cx="2371725" cy="352425"/>
            </a:xfrm>
            <a:prstGeom prst="rect">
              <a:avLst/>
            </a:prstGeom>
          </p:spPr>
        </p:pic>
        <p:pic>
          <p:nvPicPr>
            <p:cNvPr id="8" name="object 5">
              <a:extLst>
                <a:ext uri="{FF2B5EF4-FFF2-40B4-BE49-F238E27FC236}">
                  <a16:creationId xmlns:a16="http://schemas.microsoft.com/office/drawing/2014/main" id="{C1C62E68-149F-E1F7-6644-84C794458EEA}"/>
                </a:ext>
              </a:extLst>
            </p:cNvPr>
            <p:cNvPicPr/>
            <p:nvPr/>
          </p:nvPicPr>
          <p:blipFill>
            <a:blip r:embed="rId4" cstate="print"/>
            <a:stretch>
              <a:fillRect/>
            </a:stretch>
          </p:blipFill>
          <p:spPr>
            <a:xfrm>
              <a:off x="771525" y="2114550"/>
              <a:ext cx="2847975" cy="257175"/>
            </a:xfrm>
            <a:prstGeom prst="rect">
              <a:avLst/>
            </a:prstGeom>
          </p:spPr>
        </p:pic>
        <p:pic>
          <p:nvPicPr>
            <p:cNvPr id="9" name="object 6">
              <a:extLst>
                <a:ext uri="{FF2B5EF4-FFF2-40B4-BE49-F238E27FC236}">
                  <a16:creationId xmlns:a16="http://schemas.microsoft.com/office/drawing/2014/main" id="{E9DC196E-639C-DD21-3ABF-5278D66637A8}"/>
                </a:ext>
              </a:extLst>
            </p:cNvPr>
            <p:cNvPicPr/>
            <p:nvPr/>
          </p:nvPicPr>
          <p:blipFill>
            <a:blip r:embed="rId5" cstate="print"/>
            <a:stretch>
              <a:fillRect/>
            </a:stretch>
          </p:blipFill>
          <p:spPr>
            <a:xfrm>
              <a:off x="971550" y="5095875"/>
              <a:ext cx="1914525" cy="685800"/>
            </a:xfrm>
            <a:prstGeom prst="rect">
              <a:avLst/>
            </a:prstGeom>
          </p:spPr>
        </p:pic>
        <p:pic>
          <p:nvPicPr>
            <p:cNvPr id="10" name="object 7">
              <a:extLst>
                <a:ext uri="{FF2B5EF4-FFF2-40B4-BE49-F238E27FC236}">
                  <a16:creationId xmlns:a16="http://schemas.microsoft.com/office/drawing/2014/main" id="{7DD98F13-2B2E-AA9E-1F36-3A2A9BFCCFA7}"/>
                </a:ext>
              </a:extLst>
            </p:cNvPr>
            <p:cNvPicPr/>
            <p:nvPr/>
          </p:nvPicPr>
          <p:blipFill>
            <a:blip r:embed="rId6" cstate="print"/>
            <a:stretch>
              <a:fillRect/>
            </a:stretch>
          </p:blipFill>
          <p:spPr>
            <a:xfrm>
              <a:off x="4724400" y="2781300"/>
              <a:ext cx="2743200" cy="1790700"/>
            </a:xfrm>
            <a:prstGeom prst="rect">
              <a:avLst/>
            </a:prstGeom>
          </p:spPr>
        </p:pic>
        <p:pic>
          <p:nvPicPr>
            <p:cNvPr id="11" name="object 8">
              <a:extLst>
                <a:ext uri="{FF2B5EF4-FFF2-40B4-BE49-F238E27FC236}">
                  <a16:creationId xmlns:a16="http://schemas.microsoft.com/office/drawing/2014/main" id="{24DDCE03-72BA-F45F-0EF4-5B5B35AF254D}"/>
                </a:ext>
              </a:extLst>
            </p:cNvPr>
            <p:cNvPicPr/>
            <p:nvPr/>
          </p:nvPicPr>
          <p:blipFill>
            <a:blip r:embed="rId7" cstate="print"/>
            <a:stretch>
              <a:fillRect/>
            </a:stretch>
          </p:blipFill>
          <p:spPr>
            <a:xfrm>
              <a:off x="8924925" y="1981200"/>
              <a:ext cx="2743200" cy="171450"/>
            </a:xfrm>
            <a:prstGeom prst="rect">
              <a:avLst/>
            </a:prstGeom>
          </p:spPr>
        </p:pic>
        <p:pic>
          <p:nvPicPr>
            <p:cNvPr id="12" name="object 9">
              <a:extLst>
                <a:ext uri="{FF2B5EF4-FFF2-40B4-BE49-F238E27FC236}">
                  <a16:creationId xmlns:a16="http://schemas.microsoft.com/office/drawing/2014/main" id="{A0B897A0-3DD9-79CA-A55B-F33981827A48}"/>
                </a:ext>
              </a:extLst>
            </p:cNvPr>
            <p:cNvPicPr/>
            <p:nvPr/>
          </p:nvPicPr>
          <p:blipFill>
            <a:blip r:embed="rId8" cstate="print"/>
            <a:stretch>
              <a:fillRect/>
            </a:stretch>
          </p:blipFill>
          <p:spPr>
            <a:xfrm>
              <a:off x="8924925" y="3571875"/>
              <a:ext cx="2743200" cy="114300"/>
            </a:xfrm>
            <a:prstGeom prst="rect">
              <a:avLst/>
            </a:prstGeom>
          </p:spPr>
        </p:pic>
        <p:pic>
          <p:nvPicPr>
            <p:cNvPr id="13" name="object 10">
              <a:extLst>
                <a:ext uri="{FF2B5EF4-FFF2-40B4-BE49-F238E27FC236}">
                  <a16:creationId xmlns:a16="http://schemas.microsoft.com/office/drawing/2014/main" id="{05E46554-681D-6845-19A3-062D28919060}"/>
                </a:ext>
              </a:extLst>
            </p:cNvPr>
            <p:cNvPicPr/>
            <p:nvPr/>
          </p:nvPicPr>
          <p:blipFill>
            <a:blip r:embed="rId9" cstate="print"/>
            <a:stretch>
              <a:fillRect/>
            </a:stretch>
          </p:blipFill>
          <p:spPr>
            <a:xfrm>
              <a:off x="8924925" y="5200650"/>
              <a:ext cx="2743200" cy="114300"/>
            </a:xfrm>
            <a:prstGeom prst="rect">
              <a:avLst/>
            </a:prstGeom>
          </p:spPr>
        </p:pic>
        <p:sp>
          <p:nvSpPr>
            <p:cNvPr id="14" name="object 11">
              <a:extLst>
                <a:ext uri="{FF2B5EF4-FFF2-40B4-BE49-F238E27FC236}">
                  <a16:creationId xmlns:a16="http://schemas.microsoft.com/office/drawing/2014/main" id="{BA26FDB1-3441-CED6-D0C1-5633BC890494}"/>
                </a:ext>
              </a:extLst>
            </p:cNvPr>
            <p:cNvSpPr/>
            <p:nvPr/>
          </p:nvSpPr>
          <p:spPr>
            <a:xfrm>
              <a:off x="1933575" y="2028824"/>
              <a:ext cx="8295640" cy="3486150"/>
            </a:xfrm>
            <a:custGeom>
              <a:avLst/>
              <a:gdLst/>
              <a:ahLst/>
              <a:cxnLst/>
              <a:rect l="l" t="t" r="r" b="b"/>
              <a:pathLst>
                <a:path w="8295640" h="3486150">
                  <a:moveTo>
                    <a:pt x="85725" y="2624074"/>
                  </a:moveTo>
                  <a:lnTo>
                    <a:pt x="57150" y="2624074"/>
                  </a:lnTo>
                  <a:lnTo>
                    <a:pt x="57150" y="1928749"/>
                  </a:lnTo>
                  <a:lnTo>
                    <a:pt x="28575" y="1928749"/>
                  </a:lnTo>
                  <a:lnTo>
                    <a:pt x="28575" y="2624074"/>
                  </a:lnTo>
                  <a:lnTo>
                    <a:pt x="0" y="2624074"/>
                  </a:lnTo>
                  <a:lnTo>
                    <a:pt x="42926" y="2709799"/>
                  </a:lnTo>
                  <a:lnTo>
                    <a:pt x="78549" y="2638425"/>
                  </a:lnTo>
                  <a:lnTo>
                    <a:pt x="85725" y="2624074"/>
                  </a:lnTo>
                  <a:close/>
                </a:path>
                <a:path w="8295640" h="3486150">
                  <a:moveTo>
                    <a:pt x="85725" y="976249"/>
                  </a:moveTo>
                  <a:lnTo>
                    <a:pt x="57150" y="976249"/>
                  </a:lnTo>
                  <a:lnTo>
                    <a:pt x="57150" y="395224"/>
                  </a:lnTo>
                  <a:lnTo>
                    <a:pt x="28575" y="395224"/>
                  </a:lnTo>
                  <a:lnTo>
                    <a:pt x="28575" y="976249"/>
                  </a:lnTo>
                  <a:lnTo>
                    <a:pt x="0" y="976249"/>
                  </a:lnTo>
                  <a:lnTo>
                    <a:pt x="42926" y="1061974"/>
                  </a:lnTo>
                  <a:lnTo>
                    <a:pt x="78549" y="990600"/>
                  </a:lnTo>
                  <a:lnTo>
                    <a:pt x="85725" y="976249"/>
                  </a:lnTo>
                  <a:close/>
                </a:path>
                <a:path w="8295640" h="3486150">
                  <a:moveTo>
                    <a:pt x="2757424" y="1652651"/>
                  </a:moveTo>
                  <a:lnTo>
                    <a:pt x="2728760" y="1638300"/>
                  </a:lnTo>
                  <a:lnTo>
                    <a:pt x="2671699" y="1609725"/>
                  </a:lnTo>
                  <a:lnTo>
                    <a:pt x="2671699" y="1638300"/>
                  </a:lnTo>
                  <a:lnTo>
                    <a:pt x="1876425" y="1638300"/>
                  </a:lnTo>
                  <a:lnTo>
                    <a:pt x="1876425" y="3457575"/>
                  </a:lnTo>
                  <a:lnTo>
                    <a:pt x="1024001" y="3457575"/>
                  </a:lnTo>
                  <a:lnTo>
                    <a:pt x="1024001" y="3486150"/>
                  </a:lnTo>
                  <a:lnTo>
                    <a:pt x="1905000" y="3486150"/>
                  </a:lnTo>
                  <a:lnTo>
                    <a:pt x="1905000" y="3471926"/>
                  </a:lnTo>
                  <a:lnTo>
                    <a:pt x="1905000" y="3457575"/>
                  </a:lnTo>
                  <a:lnTo>
                    <a:pt x="1905000" y="1666875"/>
                  </a:lnTo>
                  <a:lnTo>
                    <a:pt x="2671699" y="1666875"/>
                  </a:lnTo>
                  <a:lnTo>
                    <a:pt x="2671699" y="1695450"/>
                  </a:lnTo>
                  <a:lnTo>
                    <a:pt x="2728925" y="1666875"/>
                  </a:lnTo>
                  <a:lnTo>
                    <a:pt x="2757424" y="1652651"/>
                  </a:lnTo>
                  <a:close/>
                </a:path>
                <a:path w="8295640" h="3486150">
                  <a:moveTo>
                    <a:pt x="6929374" y="42799"/>
                  </a:moveTo>
                  <a:lnTo>
                    <a:pt x="6900875" y="28575"/>
                  </a:lnTo>
                  <a:lnTo>
                    <a:pt x="6843649" y="0"/>
                  </a:lnTo>
                  <a:lnTo>
                    <a:pt x="6843649" y="28575"/>
                  </a:lnTo>
                  <a:lnTo>
                    <a:pt x="6248400" y="28575"/>
                  </a:lnTo>
                  <a:lnTo>
                    <a:pt x="6248400" y="1647825"/>
                  </a:lnTo>
                  <a:lnTo>
                    <a:pt x="5595874" y="1647825"/>
                  </a:lnTo>
                  <a:lnTo>
                    <a:pt x="5595874" y="1676400"/>
                  </a:lnTo>
                  <a:lnTo>
                    <a:pt x="6276975" y="1676400"/>
                  </a:lnTo>
                  <a:lnTo>
                    <a:pt x="6276975" y="1662176"/>
                  </a:lnTo>
                  <a:lnTo>
                    <a:pt x="6276975" y="1647825"/>
                  </a:lnTo>
                  <a:lnTo>
                    <a:pt x="6276975" y="57150"/>
                  </a:lnTo>
                  <a:lnTo>
                    <a:pt x="6843649" y="57150"/>
                  </a:lnTo>
                  <a:lnTo>
                    <a:pt x="6843649" y="85725"/>
                  </a:lnTo>
                  <a:lnTo>
                    <a:pt x="6900710" y="57150"/>
                  </a:lnTo>
                  <a:lnTo>
                    <a:pt x="6929374" y="42799"/>
                  </a:lnTo>
                  <a:close/>
                </a:path>
                <a:path w="8295640" h="3486150">
                  <a:moveTo>
                    <a:pt x="8295386" y="1033018"/>
                  </a:moveTo>
                  <a:lnTo>
                    <a:pt x="8266785" y="1033322"/>
                  </a:lnTo>
                  <a:lnTo>
                    <a:pt x="8258175" y="166497"/>
                  </a:lnTo>
                  <a:lnTo>
                    <a:pt x="8229600" y="166878"/>
                  </a:lnTo>
                  <a:lnTo>
                    <a:pt x="8238210" y="1033614"/>
                  </a:lnTo>
                  <a:lnTo>
                    <a:pt x="8209661" y="1033907"/>
                  </a:lnTo>
                  <a:lnTo>
                    <a:pt x="8253349" y="1119124"/>
                  </a:lnTo>
                  <a:lnTo>
                    <a:pt x="8288121" y="1047877"/>
                  </a:lnTo>
                  <a:lnTo>
                    <a:pt x="8295386" y="1033018"/>
                  </a:lnTo>
                  <a:close/>
                </a:path>
                <a:path w="8295640" h="3486150">
                  <a:moveTo>
                    <a:pt x="8295513" y="2699893"/>
                  </a:moveTo>
                  <a:lnTo>
                    <a:pt x="8266925" y="2700197"/>
                  </a:lnTo>
                  <a:lnTo>
                    <a:pt x="8258175" y="1766697"/>
                  </a:lnTo>
                  <a:lnTo>
                    <a:pt x="8229600" y="1767078"/>
                  </a:lnTo>
                  <a:lnTo>
                    <a:pt x="8238350" y="2700490"/>
                  </a:lnTo>
                  <a:lnTo>
                    <a:pt x="8209788" y="2700782"/>
                  </a:lnTo>
                  <a:lnTo>
                    <a:pt x="8253349" y="2785999"/>
                  </a:lnTo>
                  <a:lnTo>
                    <a:pt x="8288236" y="2714752"/>
                  </a:lnTo>
                  <a:lnTo>
                    <a:pt x="8295513" y="2699893"/>
                  </a:lnTo>
                  <a:close/>
                </a:path>
              </a:pathLst>
            </a:custGeom>
            <a:solidFill>
              <a:srgbClr val="4471C4"/>
            </a:solidFill>
          </p:spPr>
          <p:txBody>
            <a:bodyPr wrap="square" lIns="0" tIns="0" rIns="0" bIns="0" rtlCol="0"/>
            <a:lstStyle/>
            <a:p>
              <a:endParaRPr/>
            </a:p>
          </p:txBody>
        </p:sp>
      </p:grpSp>
      <p:sp>
        <p:nvSpPr>
          <p:cNvPr id="15" name="object 12">
            <a:extLst>
              <a:ext uri="{FF2B5EF4-FFF2-40B4-BE49-F238E27FC236}">
                <a16:creationId xmlns:a16="http://schemas.microsoft.com/office/drawing/2014/main" id="{74EDB1EF-0947-DF09-9235-32B832DD48A0}"/>
              </a:ext>
            </a:extLst>
          </p:cNvPr>
          <p:cNvSpPr txBox="1"/>
          <p:nvPr/>
        </p:nvSpPr>
        <p:spPr>
          <a:xfrm>
            <a:off x="455686" y="1742757"/>
            <a:ext cx="274256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1.</a:t>
            </a:r>
            <a:r>
              <a:rPr sz="1800" spc="-5" dirty="0">
                <a:latin typeface="Calibri"/>
                <a:cs typeface="Calibri"/>
              </a:rPr>
              <a:t> </a:t>
            </a:r>
            <a:r>
              <a:rPr sz="1800" dirty="0">
                <a:latin typeface="Calibri"/>
                <a:cs typeface="Calibri"/>
              </a:rPr>
              <a:t>Getting</a:t>
            </a:r>
            <a:r>
              <a:rPr sz="1800" spc="-135" dirty="0">
                <a:latin typeface="Calibri"/>
                <a:cs typeface="Calibri"/>
              </a:rPr>
              <a:t> </a:t>
            </a:r>
            <a:r>
              <a:rPr sz="1800" dirty="0">
                <a:latin typeface="Calibri"/>
                <a:cs typeface="Calibri"/>
              </a:rPr>
              <a:t>Response</a:t>
            </a:r>
            <a:r>
              <a:rPr sz="1800" spc="-50" dirty="0">
                <a:latin typeface="Calibri"/>
                <a:cs typeface="Calibri"/>
              </a:rPr>
              <a:t> </a:t>
            </a:r>
            <a:r>
              <a:rPr sz="1800" dirty="0">
                <a:latin typeface="Calibri"/>
                <a:cs typeface="Calibri"/>
              </a:rPr>
              <a:t>from</a:t>
            </a:r>
            <a:r>
              <a:rPr sz="1800" spc="30" dirty="0">
                <a:latin typeface="Calibri"/>
                <a:cs typeface="Calibri"/>
              </a:rPr>
              <a:t> </a:t>
            </a:r>
            <a:r>
              <a:rPr sz="1800" spc="-25" dirty="0">
                <a:latin typeface="Calibri"/>
                <a:cs typeface="Calibri"/>
              </a:rPr>
              <a:t>API</a:t>
            </a:r>
            <a:endParaRPr sz="1800" dirty="0">
              <a:latin typeface="Calibri"/>
              <a:cs typeface="Calibri"/>
            </a:endParaRPr>
          </a:p>
        </p:txBody>
      </p:sp>
      <p:sp>
        <p:nvSpPr>
          <p:cNvPr id="16" name="object 13">
            <a:extLst>
              <a:ext uri="{FF2B5EF4-FFF2-40B4-BE49-F238E27FC236}">
                <a16:creationId xmlns:a16="http://schemas.microsoft.com/office/drawing/2014/main" id="{1E449B63-98BD-5063-DE6E-700E67021014}"/>
              </a:ext>
            </a:extLst>
          </p:cNvPr>
          <p:cNvSpPr txBox="1"/>
          <p:nvPr/>
        </p:nvSpPr>
        <p:spPr>
          <a:xfrm>
            <a:off x="422769" y="2219324"/>
            <a:ext cx="308483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2.</a:t>
            </a:r>
            <a:r>
              <a:rPr sz="1800" spc="20" dirty="0">
                <a:latin typeface="Calibri"/>
                <a:cs typeface="Calibri"/>
              </a:rPr>
              <a:t> </a:t>
            </a:r>
            <a:r>
              <a:rPr sz="1800" dirty="0">
                <a:latin typeface="Calibri"/>
                <a:cs typeface="Calibri"/>
              </a:rPr>
              <a:t>Convert</a:t>
            </a:r>
            <a:r>
              <a:rPr sz="1800" spc="-114" dirty="0">
                <a:latin typeface="Calibri"/>
                <a:cs typeface="Calibri"/>
              </a:rPr>
              <a:t> </a:t>
            </a:r>
            <a:r>
              <a:rPr sz="1800" dirty="0">
                <a:latin typeface="Calibri"/>
                <a:cs typeface="Calibri"/>
              </a:rPr>
              <a:t>Response</a:t>
            </a:r>
            <a:r>
              <a:rPr sz="1800" spc="-35" dirty="0">
                <a:latin typeface="Calibri"/>
                <a:cs typeface="Calibri"/>
              </a:rPr>
              <a:t> </a:t>
            </a:r>
            <a:r>
              <a:rPr sz="1800" dirty="0">
                <a:latin typeface="Calibri"/>
                <a:cs typeface="Calibri"/>
              </a:rPr>
              <a:t>to</a:t>
            </a:r>
            <a:r>
              <a:rPr sz="1800" spc="10" dirty="0">
                <a:latin typeface="Calibri"/>
                <a:cs typeface="Calibri"/>
              </a:rPr>
              <a:t> </a:t>
            </a:r>
            <a:r>
              <a:rPr sz="1800" dirty="0">
                <a:latin typeface="Calibri"/>
                <a:cs typeface="Calibri"/>
              </a:rPr>
              <a:t>JSON</a:t>
            </a:r>
            <a:r>
              <a:rPr sz="1800" spc="-80" dirty="0">
                <a:latin typeface="Calibri"/>
                <a:cs typeface="Calibri"/>
              </a:rPr>
              <a:t> </a:t>
            </a:r>
            <a:r>
              <a:rPr sz="1800" spc="-20" dirty="0">
                <a:latin typeface="Calibri"/>
                <a:cs typeface="Calibri"/>
              </a:rPr>
              <a:t>File</a:t>
            </a:r>
            <a:endParaRPr sz="1800" dirty="0">
              <a:latin typeface="Calibri"/>
              <a:cs typeface="Calibri"/>
            </a:endParaRPr>
          </a:p>
        </p:txBody>
      </p:sp>
      <p:sp>
        <p:nvSpPr>
          <p:cNvPr id="17" name="object 14">
            <a:extLst>
              <a:ext uri="{FF2B5EF4-FFF2-40B4-BE49-F238E27FC236}">
                <a16:creationId xmlns:a16="http://schemas.microsoft.com/office/drawing/2014/main" id="{01960A29-4AE0-31AA-59FD-8BEC8EC9FDB8}"/>
              </a:ext>
            </a:extLst>
          </p:cNvPr>
          <p:cNvSpPr txBox="1"/>
          <p:nvPr/>
        </p:nvSpPr>
        <p:spPr>
          <a:xfrm>
            <a:off x="422769" y="2757487"/>
            <a:ext cx="165862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3.</a:t>
            </a:r>
            <a:r>
              <a:rPr sz="1800" spc="70" dirty="0">
                <a:latin typeface="Calibri"/>
                <a:cs typeface="Calibri"/>
              </a:rPr>
              <a:t> </a:t>
            </a:r>
            <a:r>
              <a:rPr sz="1800" spc="-30" dirty="0">
                <a:latin typeface="Calibri"/>
                <a:cs typeface="Calibri"/>
              </a:rPr>
              <a:t>Transform</a:t>
            </a:r>
            <a:r>
              <a:rPr sz="1800" spc="-90" dirty="0">
                <a:latin typeface="Calibri"/>
                <a:cs typeface="Calibri"/>
              </a:rPr>
              <a:t> </a:t>
            </a:r>
            <a:r>
              <a:rPr sz="1800" spc="-20" dirty="0">
                <a:latin typeface="Calibri"/>
                <a:cs typeface="Calibri"/>
              </a:rPr>
              <a:t>data</a:t>
            </a:r>
            <a:endParaRPr sz="1800" dirty="0">
              <a:latin typeface="Calibri"/>
              <a:cs typeface="Calibri"/>
            </a:endParaRPr>
          </a:p>
        </p:txBody>
      </p:sp>
      <p:sp>
        <p:nvSpPr>
          <p:cNvPr id="18" name="object 15">
            <a:extLst>
              <a:ext uri="{FF2B5EF4-FFF2-40B4-BE49-F238E27FC236}">
                <a16:creationId xmlns:a16="http://schemas.microsoft.com/office/drawing/2014/main" id="{F8E54E32-3814-4192-AF7A-EFBF4E0651FB}"/>
              </a:ext>
            </a:extLst>
          </p:cNvPr>
          <p:cNvSpPr txBox="1"/>
          <p:nvPr/>
        </p:nvSpPr>
        <p:spPr>
          <a:xfrm>
            <a:off x="422769" y="3204540"/>
            <a:ext cx="278447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4.</a:t>
            </a:r>
            <a:r>
              <a:rPr sz="1800" spc="80" dirty="0">
                <a:latin typeface="Calibri"/>
                <a:cs typeface="Calibri"/>
              </a:rPr>
              <a:t> </a:t>
            </a:r>
            <a:r>
              <a:rPr sz="1800" spc="-10" dirty="0">
                <a:latin typeface="Calibri"/>
                <a:cs typeface="Calibri"/>
              </a:rPr>
              <a:t>Create</a:t>
            </a:r>
            <a:r>
              <a:rPr sz="1800" spc="-80" dirty="0">
                <a:latin typeface="Calibri"/>
                <a:cs typeface="Calibri"/>
              </a:rPr>
              <a:t> </a:t>
            </a:r>
            <a:r>
              <a:rPr sz="1800" dirty="0">
                <a:latin typeface="Calibri"/>
                <a:cs typeface="Calibri"/>
              </a:rPr>
              <a:t>dictionary</a:t>
            </a:r>
            <a:r>
              <a:rPr sz="1800" spc="-130" dirty="0">
                <a:latin typeface="Calibri"/>
                <a:cs typeface="Calibri"/>
              </a:rPr>
              <a:t> </a:t>
            </a:r>
            <a:r>
              <a:rPr sz="1800" dirty="0">
                <a:latin typeface="Calibri"/>
                <a:cs typeface="Calibri"/>
              </a:rPr>
              <a:t>with</a:t>
            </a:r>
            <a:r>
              <a:rPr sz="1800" spc="35" dirty="0">
                <a:latin typeface="Calibri"/>
                <a:cs typeface="Calibri"/>
              </a:rPr>
              <a:t> </a:t>
            </a:r>
            <a:r>
              <a:rPr sz="1800" spc="-20" dirty="0">
                <a:latin typeface="Calibri"/>
                <a:cs typeface="Calibri"/>
              </a:rPr>
              <a:t>data</a:t>
            </a:r>
            <a:endParaRPr sz="1800" dirty="0">
              <a:latin typeface="Calibri"/>
              <a:cs typeface="Calibri"/>
            </a:endParaRPr>
          </a:p>
        </p:txBody>
      </p:sp>
      <p:sp>
        <p:nvSpPr>
          <p:cNvPr id="19" name="object 16">
            <a:extLst>
              <a:ext uri="{FF2B5EF4-FFF2-40B4-BE49-F238E27FC236}">
                <a16:creationId xmlns:a16="http://schemas.microsoft.com/office/drawing/2014/main" id="{C7DD0A4F-A2E5-A5FF-FF56-18DAFDF0C89E}"/>
              </a:ext>
            </a:extLst>
          </p:cNvPr>
          <p:cNvSpPr txBox="1"/>
          <p:nvPr/>
        </p:nvSpPr>
        <p:spPr>
          <a:xfrm>
            <a:off x="422769" y="3742703"/>
            <a:ext cx="189039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5.</a:t>
            </a:r>
            <a:r>
              <a:rPr sz="1800" spc="55" dirty="0">
                <a:latin typeface="Calibri"/>
                <a:cs typeface="Calibri"/>
              </a:rPr>
              <a:t> </a:t>
            </a:r>
            <a:r>
              <a:rPr sz="1800" spc="-10" dirty="0">
                <a:latin typeface="Calibri"/>
                <a:cs typeface="Calibri"/>
              </a:rPr>
              <a:t>Create</a:t>
            </a:r>
            <a:r>
              <a:rPr sz="1800" spc="-95" dirty="0">
                <a:latin typeface="Calibri"/>
                <a:cs typeface="Calibri"/>
              </a:rPr>
              <a:t> </a:t>
            </a:r>
            <a:r>
              <a:rPr sz="1800" spc="-10" dirty="0">
                <a:latin typeface="Calibri"/>
                <a:cs typeface="Calibri"/>
              </a:rPr>
              <a:t>dataframe</a:t>
            </a:r>
            <a:endParaRPr sz="1800" dirty="0">
              <a:latin typeface="Calibri"/>
              <a:cs typeface="Calibri"/>
            </a:endParaRPr>
          </a:p>
        </p:txBody>
      </p:sp>
      <p:sp>
        <p:nvSpPr>
          <p:cNvPr id="20" name="object 17">
            <a:extLst>
              <a:ext uri="{FF2B5EF4-FFF2-40B4-BE49-F238E27FC236}">
                <a16:creationId xmlns:a16="http://schemas.microsoft.com/office/drawing/2014/main" id="{334783CB-BA50-4547-ED1F-AB463C4A9565}"/>
              </a:ext>
            </a:extLst>
          </p:cNvPr>
          <p:cNvSpPr txBox="1"/>
          <p:nvPr/>
        </p:nvSpPr>
        <p:spPr>
          <a:xfrm>
            <a:off x="422769" y="4255328"/>
            <a:ext cx="175704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6.</a:t>
            </a:r>
            <a:r>
              <a:rPr sz="1800" spc="65" dirty="0">
                <a:latin typeface="Calibri"/>
                <a:cs typeface="Calibri"/>
              </a:rPr>
              <a:t> </a:t>
            </a:r>
            <a:r>
              <a:rPr sz="1800" dirty="0">
                <a:latin typeface="Calibri"/>
                <a:cs typeface="Calibri"/>
              </a:rPr>
              <a:t>Filter</a:t>
            </a:r>
            <a:r>
              <a:rPr sz="1800" spc="-120" dirty="0">
                <a:latin typeface="Calibri"/>
                <a:cs typeface="Calibri"/>
              </a:rPr>
              <a:t> </a:t>
            </a:r>
            <a:r>
              <a:rPr sz="1800" spc="-10" dirty="0">
                <a:latin typeface="Calibri"/>
                <a:cs typeface="Calibri"/>
              </a:rPr>
              <a:t>dataframe</a:t>
            </a:r>
            <a:endParaRPr sz="1800" dirty="0">
              <a:latin typeface="Calibri"/>
              <a:cs typeface="Calibri"/>
            </a:endParaRPr>
          </a:p>
        </p:txBody>
      </p:sp>
      <p:sp>
        <p:nvSpPr>
          <p:cNvPr id="21" name="object 18">
            <a:extLst>
              <a:ext uri="{FF2B5EF4-FFF2-40B4-BE49-F238E27FC236}">
                <a16:creationId xmlns:a16="http://schemas.microsoft.com/office/drawing/2014/main" id="{23EF2F54-6011-A601-8741-129403F455C2}"/>
              </a:ext>
            </a:extLst>
          </p:cNvPr>
          <p:cNvSpPr txBox="1"/>
          <p:nvPr/>
        </p:nvSpPr>
        <p:spPr>
          <a:xfrm>
            <a:off x="422769" y="4830762"/>
            <a:ext cx="145224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7.</a:t>
            </a:r>
            <a:r>
              <a:rPr sz="1800" spc="10" dirty="0">
                <a:latin typeface="Calibri"/>
                <a:cs typeface="Calibri"/>
              </a:rPr>
              <a:t> </a:t>
            </a:r>
            <a:r>
              <a:rPr sz="1800" dirty="0">
                <a:latin typeface="Calibri"/>
                <a:cs typeface="Calibri"/>
              </a:rPr>
              <a:t>Export</a:t>
            </a:r>
            <a:r>
              <a:rPr sz="1800" spc="-50" dirty="0">
                <a:latin typeface="Calibri"/>
                <a:cs typeface="Calibri"/>
              </a:rPr>
              <a:t> </a:t>
            </a:r>
            <a:r>
              <a:rPr sz="1800" dirty="0">
                <a:latin typeface="Calibri"/>
                <a:cs typeface="Calibri"/>
              </a:rPr>
              <a:t>to</a:t>
            </a:r>
            <a:r>
              <a:rPr sz="1800" spc="-20" dirty="0">
                <a:latin typeface="Calibri"/>
                <a:cs typeface="Calibri"/>
              </a:rPr>
              <a:t> file</a:t>
            </a:r>
            <a:endParaRPr sz="1800" dirty="0">
              <a:latin typeface="Calibri"/>
              <a:cs typeface="Calibri"/>
            </a:endParaRPr>
          </a:p>
        </p:txBody>
      </p:sp>
      <p:sp>
        <p:nvSpPr>
          <p:cNvPr id="25" name="CuadroTexto 24">
            <a:extLst>
              <a:ext uri="{FF2B5EF4-FFF2-40B4-BE49-F238E27FC236}">
                <a16:creationId xmlns:a16="http://schemas.microsoft.com/office/drawing/2014/main" id="{15967CA7-9C42-0490-8EA9-6E86CFD13C21}"/>
              </a:ext>
            </a:extLst>
          </p:cNvPr>
          <p:cNvSpPr txBox="1"/>
          <p:nvPr/>
        </p:nvSpPr>
        <p:spPr>
          <a:xfrm>
            <a:off x="422769" y="5470346"/>
            <a:ext cx="6096000" cy="923330"/>
          </a:xfrm>
          <a:prstGeom prst="rect">
            <a:avLst/>
          </a:prstGeom>
          <a:noFill/>
        </p:spPr>
        <p:txBody>
          <a:bodyPr wrap="square">
            <a:spAutoFit/>
          </a:bodyPr>
          <a:lstStyle/>
          <a:p>
            <a:r>
              <a:rPr lang="es-ES" dirty="0">
                <a:hlinkClick r:id="rId10"/>
              </a:rPr>
              <a:t>https://github.com/GlexyMS/GLEXY--CAPSTONE-FALCON-9-PROJECT/blob/main/jupyter-labs-spacex-data-collection-api(2).ipynb</a:t>
            </a:r>
            <a:endParaRPr lang="es-E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object 3">
            <a:extLst>
              <a:ext uri="{FF2B5EF4-FFF2-40B4-BE49-F238E27FC236}">
                <a16:creationId xmlns:a16="http://schemas.microsoft.com/office/drawing/2014/main" id="{C28BC5DD-3CBD-5DEE-EAD6-9BA769B14C7A}"/>
              </a:ext>
            </a:extLst>
          </p:cNvPr>
          <p:cNvGrpSpPr/>
          <p:nvPr/>
        </p:nvGrpSpPr>
        <p:grpSpPr>
          <a:xfrm>
            <a:off x="7095753" y="1891679"/>
            <a:ext cx="4121825" cy="3810000"/>
            <a:chOff x="838200" y="1876425"/>
            <a:chExt cx="10725150" cy="3810000"/>
          </a:xfrm>
        </p:grpSpPr>
        <p:pic>
          <p:nvPicPr>
            <p:cNvPr id="7" name="object 4">
              <a:extLst>
                <a:ext uri="{FF2B5EF4-FFF2-40B4-BE49-F238E27FC236}">
                  <a16:creationId xmlns:a16="http://schemas.microsoft.com/office/drawing/2014/main" id="{8B6EC14F-6977-79C8-B608-F2A86E9E0D32}"/>
                </a:ext>
              </a:extLst>
            </p:cNvPr>
            <p:cNvPicPr/>
            <p:nvPr/>
          </p:nvPicPr>
          <p:blipFill>
            <a:blip r:embed="rId3" cstate="print"/>
            <a:stretch>
              <a:fillRect/>
            </a:stretch>
          </p:blipFill>
          <p:spPr>
            <a:xfrm>
              <a:off x="923925" y="2038350"/>
              <a:ext cx="2733675" cy="142875"/>
            </a:xfrm>
            <a:prstGeom prst="rect">
              <a:avLst/>
            </a:prstGeom>
          </p:spPr>
        </p:pic>
        <p:pic>
          <p:nvPicPr>
            <p:cNvPr id="8" name="object 5">
              <a:extLst>
                <a:ext uri="{FF2B5EF4-FFF2-40B4-BE49-F238E27FC236}">
                  <a16:creationId xmlns:a16="http://schemas.microsoft.com/office/drawing/2014/main" id="{FC174D3C-3CFE-7C94-ABB1-669AAF923D7E}"/>
                </a:ext>
              </a:extLst>
            </p:cNvPr>
            <p:cNvPicPr/>
            <p:nvPr/>
          </p:nvPicPr>
          <p:blipFill>
            <a:blip r:embed="rId4" cstate="print"/>
            <a:stretch>
              <a:fillRect/>
            </a:stretch>
          </p:blipFill>
          <p:spPr>
            <a:xfrm>
              <a:off x="914400" y="3076575"/>
              <a:ext cx="2743200" cy="114300"/>
            </a:xfrm>
            <a:prstGeom prst="rect">
              <a:avLst/>
            </a:prstGeom>
          </p:spPr>
        </p:pic>
        <p:pic>
          <p:nvPicPr>
            <p:cNvPr id="9" name="object 6">
              <a:extLst>
                <a:ext uri="{FF2B5EF4-FFF2-40B4-BE49-F238E27FC236}">
                  <a16:creationId xmlns:a16="http://schemas.microsoft.com/office/drawing/2014/main" id="{54B1F3D9-5BCB-9493-B68E-6C0B05882947}"/>
                </a:ext>
              </a:extLst>
            </p:cNvPr>
            <p:cNvPicPr/>
            <p:nvPr/>
          </p:nvPicPr>
          <p:blipFill>
            <a:blip r:embed="rId5" cstate="print"/>
            <a:stretch>
              <a:fillRect/>
            </a:stretch>
          </p:blipFill>
          <p:spPr>
            <a:xfrm>
              <a:off x="876300" y="4095750"/>
              <a:ext cx="2619375" cy="161925"/>
            </a:xfrm>
            <a:prstGeom prst="rect">
              <a:avLst/>
            </a:prstGeom>
          </p:spPr>
        </p:pic>
        <p:pic>
          <p:nvPicPr>
            <p:cNvPr id="10" name="object 7">
              <a:extLst>
                <a:ext uri="{FF2B5EF4-FFF2-40B4-BE49-F238E27FC236}">
                  <a16:creationId xmlns:a16="http://schemas.microsoft.com/office/drawing/2014/main" id="{BA1F37A6-894B-9EA8-FE16-2743C93F3F29}"/>
                </a:ext>
              </a:extLst>
            </p:cNvPr>
            <p:cNvPicPr/>
            <p:nvPr/>
          </p:nvPicPr>
          <p:blipFill>
            <a:blip r:embed="rId6" cstate="print"/>
            <a:stretch>
              <a:fillRect/>
            </a:stretch>
          </p:blipFill>
          <p:spPr>
            <a:xfrm>
              <a:off x="838200" y="5076825"/>
              <a:ext cx="2743200" cy="609600"/>
            </a:xfrm>
            <a:prstGeom prst="rect">
              <a:avLst/>
            </a:prstGeom>
          </p:spPr>
        </p:pic>
        <p:pic>
          <p:nvPicPr>
            <p:cNvPr id="12" name="object 8">
              <a:extLst>
                <a:ext uri="{FF2B5EF4-FFF2-40B4-BE49-F238E27FC236}">
                  <a16:creationId xmlns:a16="http://schemas.microsoft.com/office/drawing/2014/main" id="{2F227883-C343-3123-3337-833F9D60158C}"/>
                </a:ext>
              </a:extLst>
            </p:cNvPr>
            <p:cNvPicPr/>
            <p:nvPr/>
          </p:nvPicPr>
          <p:blipFill>
            <a:blip r:embed="rId7" cstate="print"/>
            <a:stretch>
              <a:fillRect/>
            </a:stretch>
          </p:blipFill>
          <p:spPr>
            <a:xfrm>
              <a:off x="4524375" y="2038350"/>
              <a:ext cx="3571875" cy="2085975"/>
            </a:xfrm>
            <a:prstGeom prst="rect">
              <a:avLst/>
            </a:prstGeom>
          </p:spPr>
        </p:pic>
        <p:pic>
          <p:nvPicPr>
            <p:cNvPr id="13" name="object 9">
              <a:extLst>
                <a:ext uri="{FF2B5EF4-FFF2-40B4-BE49-F238E27FC236}">
                  <a16:creationId xmlns:a16="http://schemas.microsoft.com/office/drawing/2014/main" id="{FBAFB174-9A76-5975-34EF-6C57E8A7E0F7}"/>
                </a:ext>
              </a:extLst>
            </p:cNvPr>
            <p:cNvPicPr/>
            <p:nvPr/>
          </p:nvPicPr>
          <p:blipFill>
            <a:blip r:embed="rId8" cstate="print"/>
            <a:stretch>
              <a:fillRect/>
            </a:stretch>
          </p:blipFill>
          <p:spPr>
            <a:xfrm>
              <a:off x="8820150" y="1876425"/>
              <a:ext cx="2743200" cy="1200150"/>
            </a:xfrm>
            <a:prstGeom prst="rect">
              <a:avLst/>
            </a:prstGeom>
          </p:spPr>
        </p:pic>
        <p:pic>
          <p:nvPicPr>
            <p:cNvPr id="14" name="object 10">
              <a:extLst>
                <a:ext uri="{FF2B5EF4-FFF2-40B4-BE49-F238E27FC236}">
                  <a16:creationId xmlns:a16="http://schemas.microsoft.com/office/drawing/2014/main" id="{F6C94806-487C-C649-3C81-DB7C5121A122}"/>
                </a:ext>
              </a:extLst>
            </p:cNvPr>
            <p:cNvPicPr/>
            <p:nvPr/>
          </p:nvPicPr>
          <p:blipFill>
            <a:blip r:embed="rId9" cstate="print"/>
            <a:stretch>
              <a:fillRect/>
            </a:stretch>
          </p:blipFill>
          <p:spPr>
            <a:xfrm>
              <a:off x="8820150" y="4000500"/>
              <a:ext cx="2114550" cy="180975"/>
            </a:xfrm>
            <a:prstGeom prst="rect">
              <a:avLst/>
            </a:prstGeom>
          </p:spPr>
        </p:pic>
        <p:pic>
          <p:nvPicPr>
            <p:cNvPr id="15" name="object 11">
              <a:extLst>
                <a:ext uri="{FF2B5EF4-FFF2-40B4-BE49-F238E27FC236}">
                  <a16:creationId xmlns:a16="http://schemas.microsoft.com/office/drawing/2014/main" id="{581BD730-43B0-598B-965B-D949F3706784}"/>
                </a:ext>
              </a:extLst>
            </p:cNvPr>
            <p:cNvPicPr/>
            <p:nvPr/>
          </p:nvPicPr>
          <p:blipFill>
            <a:blip r:embed="rId10" cstate="print"/>
            <a:stretch>
              <a:fillRect/>
            </a:stretch>
          </p:blipFill>
          <p:spPr>
            <a:xfrm>
              <a:off x="8696325" y="5133975"/>
              <a:ext cx="2743200" cy="152400"/>
            </a:xfrm>
            <a:prstGeom prst="rect">
              <a:avLst/>
            </a:prstGeom>
          </p:spPr>
        </p:pic>
        <p:sp>
          <p:nvSpPr>
            <p:cNvPr id="16" name="object 12">
              <a:extLst>
                <a:ext uri="{FF2B5EF4-FFF2-40B4-BE49-F238E27FC236}">
                  <a16:creationId xmlns:a16="http://schemas.microsoft.com/office/drawing/2014/main" id="{AD4A43C7-E8E3-A906-928E-03C108A77A71}"/>
                </a:ext>
              </a:extLst>
            </p:cNvPr>
            <p:cNvSpPr/>
            <p:nvPr/>
          </p:nvSpPr>
          <p:spPr>
            <a:xfrm>
              <a:off x="2085975" y="2271648"/>
              <a:ext cx="7886700" cy="3157855"/>
            </a:xfrm>
            <a:custGeom>
              <a:avLst/>
              <a:gdLst/>
              <a:ahLst/>
              <a:cxnLst/>
              <a:rect l="l" t="t" r="r" b="b"/>
              <a:pathLst>
                <a:path w="7886700" h="3157854">
                  <a:moveTo>
                    <a:pt x="85725" y="2428875"/>
                  </a:moveTo>
                  <a:lnTo>
                    <a:pt x="57150" y="2428875"/>
                  </a:lnTo>
                  <a:lnTo>
                    <a:pt x="57150" y="2076450"/>
                  </a:lnTo>
                  <a:lnTo>
                    <a:pt x="28575" y="2076450"/>
                  </a:lnTo>
                  <a:lnTo>
                    <a:pt x="28575" y="2428875"/>
                  </a:lnTo>
                  <a:lnTo>
                    <a:pt x="0" y="2428875"/>
                  </a:lnTo>
                  <a:lnTo>
                    <a:pt x="42926" y="2514600"/>
                  </a:lnTo>
                  <a:lnTo>
                    <a:pt x="78549" y="2443226"/>
                  </a:lnTo>
                  <a:lnTo>
                    <a:pt x="85725" y="2428875"/>
                  </a:lnTo>
                  <a:close/>
                </a:path>
                <a:path w="7886700" h="3157854">
                  <a:moveTo>
                    <a:pt x="85725" y="1447800"/>
                  </a:moveTo>
                  <a:lnTo>
                    <a:pt x="57150" y="1447800"/>
                  </a:lnTo>
                  <a:lnTo>
                    <a:pt x="57150" y="1000125"/>
                  </a:lnTo>
                  <a:lnTo>
                    <a:pt x="28575" y="1000125"/>
                  </a:lnTo>
                  <a:lnTo>
                    <a:pt x="28575" y="1447800"/>
                  </a:lnTo>
                  <a:lnTo>
                    <a:pt x="0" y="1447800"/>
                  </a:lnTo>
                  <a:lnTo>
                    <a:pt x="42799" y="1533525"/>
                  </a:lnTo>
                  <a:lnTo>
                    <a:pt x="78536" y="1462151"/>
                  </a:lnTo>
                  <a:lnTo>
                    <a:pt x="85725" y="1447800"/>
                  </a:lnTo>
                  <a:close/>
                </a:path>
                <a:path w="7886700" h="3157854">
                  <a:moveTo>
                    <a:pt x="85725" y="342900"/>
                  </a:moveTo>
                  <a:lnTo>
                    <a:pt x="57150" y="342900"/>
                  </a:lnTo>
                  <a:lnTo>
                    <a:pt x="57150" y="0"/>
                  </a:lnTo>
                  <a:lnTo>
                    <a:pt x="28575" y="0"/>
                  </a:lnTo>
                  <a:lnTo>
                    <a:pt x="28575" y="342900"/>
                  </a:lnTo>
                  <a:lnTo>
                    <a:pt x="0" y="342900"/>
                  </a:lnTo>
                  <a:lnTo>
                    <a:pt x="42926" y="428625"/>
                  </a:lnTo>
                  <a:lnTo>
                    <a:pt x="78549" y="357251"/>
                  </a:lnTo>
                  <a:lnTo>
                    <a:pt x="85725" y="342900"/>
                  </a:lnTo>
                  <a:close/>
                </a:path>
                <a:path w="7886700" h="3157854">
                  <a:moveTo>
                    <a:pt x="2443226" y="866775"/>
                  </a:moveTo>
                  <a:lnTo>
                    <a:pt x="2414727" y="852551"/>
                  </a:lnTo>
                  <a:lnTo>
                    <a:pt x="2357501" y="823976"/>
                  </a:lnTo>
                  <a:lnTo>
                    <a:pt x="2357501" y="852551"/>
                  </a:lnTo>
                  <a:lnTo>
                    <a:pt x="1957324" y="852551"/>
                  </a:lnTo>
                  <a:lnTo>
                    <a:pt x="1957324" y="3100451"/>
                  </a:lnTo>
                  <a:lnTo>
                    <a:pt x="1585976" y="3100451"/>
                  </a:lnTo>
                  <a:lnTo>
                    <a:pt x="1585976" y="3071876"/>
                  </a:lnTo>
                  <a:lnTo>
                    <a:pt x="1500251" y="3114675"/>
                  </a:lnTo>
                  <a:lnTo>
                    <a:pt x="1585976" y="3157601"/>
                  </a:lnTo>
                  <a:lnTo>
                    <a:pt x="1585976" y="3129026"/>
                  </a:lnTo>
                  <a:lnTo>
                    <a:pt x="1985899" y="3129026"/>
                  </a:lnTo>
                  <a:lnTo>
                    <a:pt x="1985899" y="3114675"/>
                  </a:lnTo>
                  <a:lnTo>
                    <a:pt x="1985899" y="3100451"/>
                  </a:lnTo>
                  <a:lnTo>
                    <a:pt x="1985899" y="881126"/>
                  </a:lnTo>
                  <a:lnTo>
                    <a:pt x="2357501" y="881126"/>
                  </a:lnTo>
                  <a:lnTo>
                    <a:pt x="2357501" y="909701"/>
                  </a:lnTo>
                  <a:lnTo>
                    <a:pt x="2414562" y="881126"/>
                  </a:lnTo>
                  <a:lnTo>
                    <a:pt x="2443226" y="866775"/>
                  </a:lnTo>
                  <a:close/>
                </a:path>
                <a:path w="7886700" h="3157854">
                  <a:moveTo>
                    <a:pt x="6719951" y="209550"/>
                  </a:moveTo>
                  <a:lnTo>
                    <a:pt x="6691452" y="195326"/>
                  </a:lnTo>
                  <a:lnTo>
                    <a:pt x="6634226" y="166751"/>
                  </a:lnTo>
                  <a:lnTo>
                    <a:pt x="6634226" y="195326"/>
                  </a:lnTo>
                  <a:lnTo>
                    <a:pt x="6348476" y="195326"/>
                  </a:lnTo>
                  <a:lnTo>
                    <a:pt x="6348476" y="852551"/>
                  </a:lnTo>
                  <a:lnTo>
                    <a:pt x="6091301" y="852551"/>
                  </a:lnTo>
                  <a:lnTo>
                    <a:pt x="6091301" y="823976"/>
                  </a:lnTo>
                  <a:lnTo>
                    <a:pt x="6005576" y="866775"/>
                  </a:lnTo>
                  <a:lnTo>
                    <a:pt x="6091301" y="909701"/>
                  </a:lnTo>
                  <a:lnTo>
                    <a:pt x="6091301" y="881126"/>
                  </a:lnTo>
                  <a:lnTo>
                    <a:pt x="6377051" y="881126"/>
                  </a:lnTo>
                  <a:lnTo>
                    <a:pt x="6377051" y="866775"/>
                  </a:lnTo>
                  <a:lnTo>
                    <a:pt x="6377051" y="852551"/>
                  </a:lnTo>
                  <a:lnTo>
                    <a:pt x="6377051" y="223901"/>
                  </a:lnTo>
                  <a:lnTo>
                    <a:pt x="6634226" y="223901"/>
                  </a:lnTo>
                  <a:lnTo>
                    <a:pt x="6634226" y="252476"/>
                  </a:lnTo>
                  <a:lnTo>
                    <a:pt x="6691287" y="223901"/>
                  </a:lnTo>
                  <a:lnTo>
                    <a:pt x="6719951" y="209550"/>
                  </a:lnTo>
                  <a:close/>
                </a:path>
                <a:path w="7886700" h="3157854">
                  <a:moveTo>
                    <a:pt x="7839075" y="1400175"/>
                  </a:moveTo>
                  <a:lnTo>
                    <a:pt x="7810500" y="1400175"/>
                  </a:lnTo>
                  <a:lnTo>
                    <a:pt x="7810500" y="1114425"/>
                  </a:lnTo>
                  <a:lnTo>
                    <a:pt x="7781925" y="1114425"/>
                  </a:lnTo>
                  <a:lnTo>
                    <a:pt x="7781925" y="1400175"/>
                  </a:lnTo>
                  <a:lnTo>
                    <a:pt x="7753350" y="1400175"/>
                  </a:lnTo>
                  <a:lnTo>
                    <a:pt x="7796276" y="1485900"/>
                  </a:lnTo>
                  <a:lnTo>
                    <a:pt x="7831899" y="1414526"/>
                  </a:lnTo>
                  <a:lnTo>
                    <a:pt x="7839075" y="1400175"/>
                  </a:lnTo>
                  <a:close/>
                </a:path>
                <a:path w="7886700" h="3157854">
                  <a:moveTo>
                    <a:pt x="7886700" y="2428875"/>
                  </a:moveTo>
                  <a:lnTo>
                    <a:pt x="7858125" y="2428875"/>
                  </a:lnTo>
                  <a:lnTo>
                    <a:pt x="7858125" y="1914525"/>
                  </a:lnTo>
                  <a:lnTo>
                    <a:pt x="7829550" y="1914525"/>
                  </a:lnTo>
                  <a:lnTo>
                    <a:pt x="7829550" y="2428875"/>
                  </a:lnTo>
                  <a:lnTo>
                    <a:pt x="7800975" y="2428875"/>
                  </a:lnTo>
                  <a:lnTo>
                    <a:pt x="7843901" y="2514600"/>
                  </a:lnTo>
                  <a:lnTo>
                    <a:pt x="7879524" y="2443226"/>
                  </a:lnTo>
                  <a:lnTo>
                    <a:pt x="7886700" y="2428875"/>
                  </a:lnTo>
                  <a:close/>
                </a:path>
              </a:pathLst>
            </a:custGeom>
            <a:solidFill>
              <a:srgbClr val="4471C4"/>
            </a:solidFill>
          </p:spPr>
          <p:txBody>
            <a:bodyPr wrap="square" lIns="0" tIns="0" rIns="0" bIns="0" rtlCol="0"/>
            <a:lstStyle/>
            <a:p>
              <a:endParaRPr/>
            </a:p>
          </p:txBody>
        </p:sp>
      </p:grpSp>
      <p:sp>
        <p:nvSpPr>
          <p:cNvPr id="17" name="object 13">
            <a:extLst>
              <a:ext uri="{FF2B5EF4-FFF2-40B4-BE49-F238E27FC236}">
                <a16:creationId xmlns:a16="http://schemas.microsoft.com/office/drawing/2014/main" id="{052AFE90-6701-503C-479E-8F1384BB74F6}"/>
              </a:ext>
            </a:extLst>
          </p:cNvPr>
          <p:cNvSpPr txBox="1"/>
          <p:nvPr/>
        </p:nvSpPr>
        <p:spPr>
          <a:xfrm>
            <a:off x="736600" y="1683067"/>
            <a:ext cx="298640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1.</a:t>
            </a:r>
            <a:r>
              <a:rPr sz="1800" spc="-5" dirty="0">
                <a:latin typeface="Calibri"/>
                <a:cs typeface="Calibri"/>
              </a:rPr>
              <a:t> </a:t>
            </a:r>
            <a:r>
              <a:rPr sz="1800" dirty="0">
                <a:latin typeface="Calibri"/>
                <a:cs typeface="Calibri"/>
              </a:rPr>
              <a:t>Getting</a:t>
            </a:r>
            <a:r>
              <a:rPr sz="1800" spc="-135" dirty="0">
                <a:latin typeface="Calibri"/>
                <a:cs typeface="Calibri"/>
              </a:rPr>
              <a:t> </a:t>
            </a:r>
            <a:r>
              <a:rPr sz="1800" dirty="0">
                <a:latin typeface="Calibri"/>
                <a:cs typeface="Calibri"/>
              </a:rPr>
              <a:t>Response</a:t>
            </a:r>
            <a:r>
              <a:rPr sz="1800" spc="-50" dirty="0">
                <a:latin typeface="Calibri"/>
                <a:cs typeface="Calibri"/>
              </a:rPr>
              <a:t> </a:t>
            </a:r>
            <a:r>
              <a:rPr sz="1800" dirty="0">
                <a:latin typeface="Calibri"/>
                <a:cs typeface="Calibri"/>
              </a:rPr>
              <a:t>from </a:t>
            </a:r>
            <a:r>
              <a:rPr sz="1800" spc="-20" dirty="0">
                <a:latin typeface="Calibri"/>
                <a:cs typeface="Calibri"/>
              </a:rPr>
              <a:t>HTML</a:t>
            </a:r>
            <a:endParaRPr sz="1800" dirty="0">
              <a:latin typeface="Calibri"/>
              <a:cs typeface="Calibri"/>
            </a:endParaRPr>
          </a:p>
        </p:txBody>
      </p:sp>
      <p:sp>
        <p:nvSpPr>
          <p:cNvPr id="18" name="object 14">
            <a:extLst>
              <a:ext uri="{FF2B5EF4-FFF2-40B4-BE49-F238E27FC236}">
                <a16:creationId xmlns:a16="http://schemas.microsoft.com/office/drawing/2014/main" id="{14D335C9-A0BF-9D9C-E348-BF24F316B7C2}"/>
              </a:ext>
            </a:extLst>
          </p:cNvPr>
          <p:cNvSpPr txBox="1"/>
          <p:nvPr/>
        </p:nvSpPr>
        <p:spPr>
          <a:xfrm>
            <a:off x="736600" y="2136724"/>
            <a:ext cx="289623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2.</a:t>
            </a:r>
            <a:r>
              <a:rPr sz="1800" spc="90" dirty="0">
                <a:latin typeface="Calibri"/>
                <a:cs typeface="Calibri"/>
              </a:rPr>
              <a:t> </a:t>
            </a:r>
            <a:r>
              <a:rPr sz="1800" spc="-10" dirty="0">
                <a:latin typeface="Calibri"/>
                <a:cs typeface="Calibri"/>
              </a:rPr>
              <a:t>Create</a:t>
            </a:r>
            <a:r>
              <a:rPr sz="1800" spc="-70" dirty="0">
                <a:latin typeface="Calibri"/>
                <a:cs typeface="Calibri"/>
              </a:rPr>
              <a:t> </a:t>
            </a:r>
            <a:r>
              <a:rPr sz="1800" dirty="0">
                <a:latin typeface="Calibri"/>
                <a:cs typeface="Calibri"/>
              </a:rPr>
              <a:t>BeautifulSoup</a:t>
            </a:r>
            <a:r>
              <a:rPr sz="1800" spc="-95" dirty="0">
                <a:latin typeface="Calibri"/>
                <a:cs typeface="Calibri"/>
              </a:rPr>
              <a:t> </a:t>
            </a:r>
            <a:r>
              <a:rPr sz="1800" spc="-10" dirty="0">
                <a:latin typeface="Calibri"/>
                <a:cs typeface="Calibri"/>
              </a:rPr>
              <a:t>Object</a:t>
            </a:r>
            <a:endParaRPr sz="1800" dirty="0">
              <a:latin typeface="Calibri"/>
              <a:cs typeface="Calibri"/>
            </a:endParaRPr>
          </a:p>
        </p:txBody>
      </p:sp>
      <p:sp>
        <p:nvSpPr>
          <p:cNvPr id="19" name="object 15">
            <a:extLst>
              <a:ext uri="{FF2B5EF4-FFF2-40B4-BE49-F238E27FC236}">
                <a16:creationId xmlns:a16="http://schemas.microsoft.com/office/drawing/2014/main" id="{0BA8E848-E89E-9117-0AC1-99BE4912BE50}"/>
              </a:ext>
            </a:extLst>
          </p:cNvPr>
          <p:cNvSpPr txBox="1"/>
          <p:nvPr/>
        </p:nvSpPr>
        <p:spPr>
          <a:xfrm>
            <a:off x="736600" y="2613513"/>
            <a:ext cx="154114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3.</a:t>
            </a:r>
            <a:r>
              <a:rPr sz="1800" spc="70" dirty="0">
                <a:latin typeface="Calibri"/>
                <a:cs typeface="Calibri"/>
              </a:rPr>
              <a:t> </a:t>
            </a:r>
            <a:r>
              <a:rPr sz="1800" dirty="0">
                <a:latin typeface="Calibri"/>
                <a:cs typeface="Calibri"/>
              </a:rPr>
              <a:t>Find</a:t>
            </a:r>
            <a:r>
              <a:rPr sz="1800" spc="-60" dirty="0">
                <a:latin typeface="Calibri"/>
                <a:cs typeface="Calibri"/>
              </a:rPr>
              <a:t> </a:t>
            </a:r>
            <a:r>
              <a:rPr sz="1800" dirty="0">
                <a:latin typeface="Calibri"/>
                <a:cs typeface="Calibri"/>
              </a:rPr>
              <a:t>all</a:t>
            </a:r>
            <a:r>
              <a:rPr sz="1800" spc="-45" dirty="0">
                <a:latin typeface="Calibri"/>
                <a:cs typeface="Calibri"/>
              </a:rPr>
              <a:t> </a:t>
            </a:r>
            <a:r>
              <a:rPr sz="1800" spc="-10" dirty="0">
                <a:latin typeface="Calibri"/>
                <a:cs typeface="Calibri"/>
              </a:rPr>
              <a:t>tables</a:t>
            </a:r>
            <a:endParaRPr sz="1800" dirty="0">
              <a:latin typeface="Calibri"/>
              <a:cs typeface="Calibri"/>
            </a:endParaRPr>
          </a:p>
        </p:txBody>
      </p:sp>
      <p:sp>
        <p:nvSpPr>
          <p:cNvPr id="20" name="object 16">
            <a:extLst>
              <a:ext uri="{FF2B5EF4-FFF2-40B4-BE49-F238E27FC236}">
                <a16:creationId xmlns:a16="http://schemas.microsoft.com/office/drawing/2014/main" id="{EA56E3B0-D585-BCED-35DA-53A43744B423}"/>
              </a:ext>
            </a:extLst>
          </p:cNvPr>
          <p:cNvSpPr txBox="1"/>
          <p:nvPr/>
        </p:nvSpPr>
        <p:spPr>
          <a:xfrm>
            <a:off x="736600" y="3029903"/>
            <a:ext cx="199898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4.</a:t>
            </a:r>
            <a:r>
              <a:rPr sz="1800" spc="25" dirty="0">
                <a:latin typeface="Calibri"/>
                <a:cs typeface="Calibri"/>
              </a:rPr>
              <a:t> </a:t>
            </a:r>
            <a:r>
              <a:rPr sz="1800" dirty="0">
                <a:latin typeface="Calibri"/>
                <a:cs typeface="Calibri"/>
              </a:rPr>
              <a:t>Get</a:t>
            </a:r>
            <a:r>
              <a:rPr sz="1800" spc="-35" dirty="0">
                <a:latin typeface="Calibri"/>
                <a:cs typeface="Calibri"/>
              </a:rPr>
              <a:t> </a:t>
            </a:r>
            <a:r>
              <a:rPr sz="1800" dirty="0">
                <a:latin typeface="Calibri"/>
                <a:cs typeface="Calibri"/>
              </a:rPr>
              <a:t>column</a:t>
            </a:r>
            <a:r>
              <a:rPr sz="1800" spc="-90" dirty="0">
                <a:latin typeface="Calibri"/>
                <a:cs typeface="Calibri"/>
              </a:rPr>
              <a:t> </a:t>
            </a:r>
            <a:r>
              <a:rPr sz="1800" spc="-20" dirty="0">
                <a:latin typeface="Calibri"/>
                <a:cs typeface="Calibri"/>
              </a:rPr>
              <a:t>names</a:t>
            </a:r>
            <a:endParaRPr sz="1800" dirty="0">
              <a:latin typeface="Calibri"/>
              <a:cs typeface="Calibri"/>
            </a:endParaRPr>
          </a:p>
        </p:txBody>
      </p:sp>
      <p:sp>
        <p:nvSpPr>
          <p:cNvPr id="21" name="object 17">
            <a:extLst>
              <a:ext uri="{FF2B5EF4-FFF2-40B4-BE49-F238E27FC236}">
                <a16:creationId xmlns:a16="http://schemas.microsoft.com/office/drawing/2014/main" id="{08A6B182-490C-FF48-98C6-69A654F0B3B2}"/>
              </a:ext>
            </a:extLst>
          </p:cNvPr>
          <p:cNvSpPr txBox="1"/>
          <p:nvPr/>
        </p:nvSpPr>
        <p:spPr>
          <a:xfrm>
            <a:off x="736600" y="3506692"/>
            <a:ext cx="186118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5.</a:t>
            </a:r>
            <a:r>
              <a:rPr sz="1800" spc="55" dirty="0">
                <a:latin typeface="Calibri"/>
                <a:cs typeface="Calibri"/>
              </a:rPr>
              <a:t> </a:t>
            </a:r>
            <a:r>
              <a:rPr sz="1800" spc="-10" dirty="0">
                <a:latin typeface="Calibri"/>
                <a:cs typeface="Calibri"/>
              </a:rPr>
              <a:t>Create</a:t>
            </a:r>
            <a:r>
              <a:rPr sz="1800" spc="-95" dirty="0">
                <a:latin typeface="Calibri"/>
                <a:cs typeface="Calibri"/>
              </a:rPr>
              <a:t> </a:t>
            </a:r>
            <a:r>
              <a:rPr sz="1800" spc="-10" dirty="0">
                <a:latin typeface="Calibri"/>
                <a:cs typeface="Calibri"/>
              </a:rPr>
              <a:t>dictionary</a:t>
            </a:r>
            <a:endParaRPr sz="1800" dirty="0">
              <a:latin typeface="Calibri"/>
              <a:cs typeface="Calibri"/>
            </a:endParaRPr>
          </a:p>
        </p:txBody>
      </p:sp>
      <p:sp>
        <p:nvSpPr>
          <p:cNvPr id="22" name="object 18">
            <a:extLst>
              <a:ext uri="{FF2B5EF4-FFF2-40B4-BE49-F238E27FC236}">
                <a16:creationId xmlns:a16="http://schemas.microsoft.com/office/drawing/2014/main" id="{8859946B-00B8-0415-7C64-F9C8C5C869A1}"/>
              </a:ext>
            </a:extLst>
          </p:cNvPr>
          <p:cNvSpPr txBox="1"/>
          <p:nvPr/>
        </p:nvSpPr>
        <p:spPr>
          <a:xfrm>
            <a:off x="736600" y="3963090"/>
            <a:ext cx="1793239"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6.</a:t>
            </a:r>
            <a:r>
              <a:rPr sz="1800" spc="45" dirty="0">
                <a:latin typeface="Calibri"/>
                <a:cs typeface="Calibri"/>
              </a:rPr>
              <a:t> </a:t>
            </a:r>
            <a:r>
              <a:rPr sz="1800" dirty="0">
                <a:latin typeface="Calibri"/>
                <a:cs typeface="Calibri"/>
              </a:rPr>
              <a:t>Add</a:t>
            </a:r>
            <a:r>
              <a:rPr sz="1800" spc="-70" dirty="0">
                <a:latin typeface="Calibri"/>
                <a:cs typeface="Calibri"/>
              </a:rPr>
              <a:t> </a:t>
            </a:r>
            <a:r>
              <a:rPr sz="1800" dirty="0">
                <a:latin typeface="Calibri"/>
                <a:cs typeface="Calibri"/>
              </a:rPr>
              <a:t>data</a:t>
            </a:r>
            <a:r>
              <a:rPr sz="1800" spc="-65" dirty="0">
                <a:latin typeface="Calibri"/>
                <a:cs typeface="Calibri"/>
              </a:rPr>
              <a:t> </a:t>
            </a:r>
            <a:r>
              <a:rPr sz="1800" dirty="0">
                <a:latin typeface="Calibri"/>
                <a:cs typeface="Calibri"/>
              </a:rPr>
              <a:t>to</a:t>
            </a:r>
            <a:r>
              <a:rPr sz="1800" spc="5" dirty="0">
                <a:latin typeface="Calibri"/>
                <a:cs typeface="Calibri"/>
              </a:rPr>
              <a:t> </a:t>
            </a:r>
            <a:r>
              <a:rPr sz="1800" spc="-20" dirty="0">
                <a:latin typeface="Calibri"/>
                <a:cs typeface="Calibri"/>
              </a:rPr>
              <a:t>keys</a:t>
            </a:r>
            <a:endParaRPr sz="1800" dirty="0">
              <a:latin typeface="Calibri"/>
              <a:cs typeface="Calibri"/>
            </a:endParaRPr>
          </a:p>
        </p:txBody>
      </p:sp>
      <p:sp>
        <p:nvSpPr>
          <p:cNvPr id="23" name="object 20">
            <a:extLst>
              <a:ext uri="{FF2B5EF4-FFF2-40B4-BE49-F238E27FC236}">
                <a16:creationId xmlns:a16="http://schemas.microsoft.com/office/drawing/2014/main" id="{D681A9D5-9306-FEC4-9FF2-F1999752ADFF}"/>
              </a:ext>
            </a:extLst>
          </p:cNvPr>
          <p:cNvSpPr txBox="1"/>
          <p:nvPr/>
        </p:nvSpPr>
        <p:spPr>
          <a:xfrm>
            <a:off x="736600" y="4419488"/>
            <a:ext cx="338391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7.</a:t>
            </a:r>
            <a:r>
              <a:rPr sz="1800" spc="55" dirty="0">
                <a:latin typeface="Calibri"/>
                <a:cs typeface="Calibri"/>
              </a:rPr>
              <a:t> </a:t>
            </a:r>
            <a:r>
              <a:rPr sz="1800" spc="-10" dirty="0">
                <a:latin typeface="Calibri"/>
                <a:cs typeface="Calibri"/>
              </a:rPr>
              <a:t>Create</a:t>
            </a:r>
            <a:r>
              <a:rPr sz="1800" spc="-95" dirty="0">
                <a:latin typeface="Calibri"/>
                <a:cs typeface="Calibri"/>
              </a:rPr>
              <a:t> </a:t>
            </a:r>
            <a:r>
              <a:rPr sz="1800" dirty="0">
                <a:latin typeface="Calibri"/>
                <a:cs typeface="Calibri"/>
              </a:rPr>
              <a:t>dataframe</a:t>
            </a:r>
            <a:r>
              <a:rPr sz="1800" spc="-175" dirty="0">
                <a:latin typeface="Calibri"/>
                <a:cs typeface="Calibri"/>
              </a:rPr>
              <a:t> </a:t>
            </a:r>
            <a:r>
              <a:rPr sz="1800" dirty="0">
                <a:latin typeface="Calibri"/>
                <a:cs typeface="Calibri"/>
              </a:rPr>
              <a:t>from</a:t>
            </a:r>
            <a:r>
              <a:rPr sz="1800" spc="45" dirty="0">
                <a:latin typeface="Calibri"/>
                <a:cs typeface="Calibri"/>
              </a:rPr>
              <a:t> </a:t>
            </a:r>
            <a:r>
              <a:rPr sz="1800" spc="-10" dirty="0">
                <a:latin typeface="Calibri"/>
                <a:cs typeface="Calibri"/>
              </a:rPr>
              <a:t>dictionary</a:t>
            </a:r>
            <a:endParaRPr sz="1800" dirty="0">
              <a:latin typeface="Calibri"/>
              <a:cs typeface="Calibri"/>
            </a:endParaRPr>
          </a:p>
        </p:txBody>
      </p:sp>
      <p:sp>
        <p:nvSpPr>
          <p:cNvPr id="24" name="object 21">
            <a:extLst>
              <a:ext uri="{FF2B5EF4-FFF2-40B4-BE49-F238E27FC236}">
                <a16:creationId xmlns:a16="http://schemas.microsoft.com/office/drawing/2014/main" id="{EA5A1BD5-95ED-B760-FE3A-BFBC18730030}"/>
              </a:ext>
            </a:extLst>
          </p:cNvPr>
          <p:cNvSpPr txBox="1"/>
          <p:nvPr/>
        </p:nvSpPr>
        <p:spPr>
          <a:xfrm>
            <a:off x="736600" y="4874578"/>
            <a:ext cx="145542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8.</a:t>
            </a:r>
            <a:r>
              <a:rPr sz="1800" spc="25" dirty="0">
                <a:latin typeface="Calibri"/>
                <a:cs typeface="Calibri"/>
              </a:rPr>
              <a:t> </a:t>
            </a:r>
            <a:r>
              <a:rPr sz="1800" dirty="0">
                <a:latin typeface="Calibri"/>
                <a:cs typeface="Calibri"/>
              </a:rPr>
              <a:t>Export</a:t>
            </a:r>
            <a:r>
              <a:rPr sz="1800" spc="-40" dirty="0">
                <a:latin typeface="Calibri"/>
                <a:cs typeface="Calibri"/>
              </a:rPr>
              <a:t> </a:t>
            </a:r>
            <a:r>
              <a:rPr sz="1800" dirty="0">
                <a:latin typeface="Calibri"/>
                <a:cs typeface="Calibri"/>
              </a:rPr>
              <a:t>to</a:t>
            </a:r>
            <a:r>
              <a:rPr sz="1800" spc="-15" dirty="0">
                <a:latin typeface="Calibri"/>
                <a:cs typeface="Calibri"/>
              </a:rPr>
              <a:t> </a:t>
            </a:r>
            <a:r>
              <a:rPr sz="1800" spc="-20" dirty="0">
                <a:latin typeface="Calibri"/>
                <a:cs typeface="Calibri"/>
              </a:rPr>
              <a:t>file</a:t>
            </a:r>
            <a:endParaRPr sz="1800" dirty="0">
              <a:latin typeface="Calibri"/>
              <a:cs typeface="Calibri"/>
            </a:endParaRPr>
          </a:p>
        </p:txBody>
      </p:sp>
      <p:sp>
        <p:nvSpPr>
          <p:cNvPr id="26" name="CuadroTexto 25">
            <a:extLst>
              <a:ext uri="{FF2B5EF4-FFF2-40B4-BE49-F238E27FC236}">
                <a16:creationId xmlns:a16="http://schemas.microsoft.com/office/drawing/2014/main" id="{65AB1FFF-B600-AEA2-7EC8-4592301A1B45}"/>
              </a:ext>
            </a:extLst>
          </p:cNvPr>
          <p:cNvSpPr txBox="1"/>
          <p:nvPr/>
        </p:nvSpPr>
        <p:spPr>
          <a:xfrm>
            <a:off x="584835" y="5466290"/>
            <a:ext cx="6096000" cy="646331"/>
          </a:xfrm>
          <a:prstGeom prst="rect">
            <a:avLst/>
          </a:prstGeom>
          <a:noFill/>
        </p:spPr>
        <p:txBody>
          <a:bodyPr wrap="square">
            <a:spAutoFit/>
          </a:bodyPr>
          <a:lstStyle/>
          <a:p>
            <a:r>
              <a:rPr lang="es-ES" dirty="0">
                <a:hlinkClick r:id="rId11"/>
              </a:rPr>
              <a:t>https://github.com/GlexyMS/GLEXY--CAPSTONE-FALCON-9-PROJECT/blob/main/jupyter-labs-webscraping.ipynb</a:t>
            </a:r>
            <a:endParaRPr lang="es-E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352</TotalTime>
  <Words>2093</Words>
  <Application>Microsoft Office PowerPoint</Application>
  <PresentationFormat>Panorámica</PresentationFormat>
  <Paragraphs>323</Paragraphs>
  <Slides>46</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Abadi</vt:lpstr>
      <vt:lpstr>-apple-system</vt:lpstr>
      <vt:lpstr>Arial</vt:lpstr>
      <vt:lpstr>Calibri</vt:lpstr>
      <vt:lpstr>IBM Plex Mono SemiBold</vt:lpstr>
      <vt:lpstr>Microsoft Sans Serif</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Glexy Sundesha</cp:lastModifiedBy>
  <cp:revision>210</cp:revision>
  <dcterms:created xsi:type="dcterms:W3CDTF">2021-04-29T18:58:34Z</dcterms:created>
  <dcterms:modified xsi:type="dcterms:W3CDTF">2024-03-14T13:03:24Z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